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378" r:id="rId3"/>
    <p:sldId id="377" r:id="rId4"/>
    <p:sldId id="319" r:id="rId5"/>
    <p:sldId id="395" r:id="rId6"/>
    <p:sldId id="396" r:id="rId7"/>
    <p:sldId id="397" r:id="rId8"/>
    <p:sldId id="269" r:id="rId9"/>
    <p:sldId id="398" r:id="rId10"/>
    <p:sldId id="403" r:id="rId11"/>
    <p:sldId id="400" r:id="rId12"/>
    <p:sldId id="401" r:id="rId13"/>
    <p:sldId id="404" r:id="rId14"/>
    <p:sldId id="402" r:id="rId15"/>
    <p:sldId id="287" r:id="rId16"/>
    <p:sldId id="285" r:id="rId17"/>
    <p:sldId id="258" r:id="rId18"/>
    <p:sldId id="259" r:id="rId19"/>
    <p:sldId id="286" r:id="rId20"/>
    <p:sldId id="270" r:id="rId21"/>
    <p:sldId id="288" r:id="rId22"/>
    <p:sldId id="399" r:id="rId23"/>
    <p:sldId id="290" r:id="rId24"/>
    <p:sldId id="291" r:id="rId25"/>
    <p:sldId id="438" r:id="rId26"/>
    <p:sldId id="405" r:id="rId27"/>
    <p:sldId id="406" r:id="rId28"/>
    <p:sldId id="407" r:id="rId29"/>
    <p:sldId id="408" r:id="rId30"/>
    <p:sldId id="300" r:id="rId31"/>
    <p:sldId id="410" r:id="rId32"/>
    <p:sldId id="439" r:id="rId33"/>
    <p:sldId id="409" r:id="rId34"/>
    <p:sldId id="440" r:id="rId35"/>
    <p:sldId id="411" r:id="rId36"/>
    <p:sldId id="443" r:id="rId37"/>
    <p:sldId id="412" r:id="rId38"/>
    <p:sldId id="441" r:id="rId39"/>
    <p:sldId id="413" r:id="rId40"/>
    <p:sldId id="442" r:id="rId41"/>
    <p:sldId id="414" r:id="rId42"/>
    <p:sldId id="452" r:id="rId43"/>
    <p:sldId id="415" r:id="rId44"/>
    <p:sldId id="416" r:id="rId45"/>
    <p:sldId id="417" r:id="rId46"/>
    <p:sldId id="455" r:id="rId47"/>
    <p:sldId id="418" r:id="rId48"/>
    <p:sldId id="453" r:id="rId49"/>
    <p:sldId id="454" r:id="rId50"/>
    <p:sldId id="419" r:id="rId51"/>
    <p:sldId id="447" r:id="rId52"/>
    <p:sldId id="420" r:id="rId53"/>
    <p:sldId id="448" r:id="rId54"/>
    <p:sldId id="421" r:id="rId55"/>
    <p:sldId id="449" r:id="rId56"/>
    <p:sldId id="422" r:id="rId57"/>
    <p:sldId id="450" r:id="rId58"/>
    <p:sldId id="423" r:id="rId59"/>
    <p:sldId id="451" r:id="rId60"/>
    <p:sldId id="424" r:id="rId61"/>
    <p:sldId id="444" r:id="rId62"/>
    <p:sldId id="425" r:id="rId63"/>
    <p:sldId id="445" r:id="rId64"/>
    <p:sldId id="426" r:id="rId65"/>
    <p:sldId id="446" r:id="rId66"/>
    <p:sldId id="427" r:id="rId67"/>
    <p:sldId id="428" r:id="rId68"/>
    <p:sldId id="429" r:id="rId69"/>
    <p:sldId id="430" r:id="rId70"/>
    <p:sldId id="431" r:id="rId71"/>
    <p:sldId id="432" r:id="rId72"/>
    <p:sldId id="433" r:id="rId73"/>
    <p:sldId id="434" r:id="rId74"/>
    <p:sldId id="435" r:id="rId75"/>
    <p:sldId id="436" r:id="rId76"/>
    <p:sldId id="437" r:id="rId77"/>
    <p:sldId id="266" r:id="rId78"/>
    <p:sldId id="265" r:id="rId79"/>
    <p:sldId id="355" r:id="rId80"/>
    <p:sldId id="267" r:id="rId81"/>
    <p:sldId id="304" r:id="rId82"/>
    <p:sldId id="305" r:id="rId83"/>
    <p:sldId id="365" r:id="rId84"/>
    <p:sldId id="371" r:id="rId85"/>
    <p:sldId id="372" r:id="rId86"/>
    <p:sldId id="356" r:id="rId87"/>
    <p:sldId id="373" r:id="rId88"/>
    <p:sldId id="364" r:id="rId89"/>
    <p:sldId id="260" r:id="rId90"/>
    <p:sldId id="261" r:id="rId91"/>
    <p:sldId id="262" r:id="rId92"/>
    <p:sldId id="263" r:id="rId93"/>
    <p:sldId id="264" r:id="rId94"/>
    <p:sldId id="283" r:id="rId95"/>
    <p:sldId id="349" r:id="rId96"/>
    <p:sldId id="307" r:id="rId97"/>
    <p:sldId id="334" r:id="rId98"/>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0" autoAdjust="0"/>
    <p:restoredTop sz="94660"/>
  </p:normalViewPr>
  <p:slideViewPr>
    <p:cSldViewPr>
      <p:cViewPr varScale="1">
        <p:scale>
          <a:sx n="72" d="100"/>
          <a:sy n="72" d="100"/>
        </p:scale>
        <p:origin x="114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6-14T13:48:34.534"/>
    </inkml:context>
    <inkml:brush xml:id="br0">
      <inkml:brushProperty name="width" value="0.025" units="cm"/>
      <inkml:brushProperty name="height" value="0.025" units="cm"/>
    </inkml:brush>
  </inkml:definitions>
  <inkml:trace contextRef="#ctx0" brushRef="#br0">20487 4822 12872,'0'0'280,"0"0"56,0 30 16,0-30 16,0 0-296,0 0-72,0 0 0,-30 0 0,30 0 0,0 0-88,0 0 24,0 0 0,0 0-8,0 0 0,30-30 0,-30 30-3632,0 0-720</inkml:trace>
  <inkml:trace contextRef="#ctx0" brushRef="#br0" timeOffset="-593">20731 4913 9432,'0'0'264,"0"0"64,-15 0-264,15 0-64,0 0 0,0 0 0,-16 0 240,16 0 32,0 0 8,0 0 0,0 0-280,0 0-96,0 0 0,16 15 0,-1-15 96,0 0-88,-15 0 88,0-15-2912,15 15-528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9D54C-E564-481F-B8BF-F17413CBB243}" type="datetimeFigureOut">
              <a:rPr lang="en-US" smtClean="0"/>
              <a:t>5/1/2020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A2F02-0CED-478C-AB63-40126C6AE811}" type="slidenum">
              <a:rPr lang="en-US" smtClean="0"/>
              <a:t>‹Nº›</a:t>
            </a:fld>
            <a:endParaRPr lang="en-US"/>
          </a:p>
        </p:txBody>
      </p:sp>
    </p:spTree>
    <p:extLst>
      <p:ext uri="{BB962C8B-B14F-4D97-AF65-F5344CB8AC3E}">
        <p14:creationId xmlns:p14="http://schemas.microsoft.com/office/powerpoint/2010/main" val="4193589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01/05/2020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01/05/2020</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investopedia.com/terms/r/regression.asp" TargetMode="Externa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0.emf"/><Relationship Id="rId1" Type="http://schemas.openxmlformats.org/officeDocument/2006/relationships/slideLayout" Target="../slideLayouts/slideLayout7.xml"/><Relationship Id="rId5" Type="http://schemas.openxmlformats.org/officeDocument/2006/relationships/image" Target="../media/image82.emf"/><Relationship Id="rId4" Type="http://schemas.openxmlformats.org/officeDocument/2006/relationships/image" Target="../media/image81.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4.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6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86.png"/><Relationship Id="rId4" Type="http://schemas.openxmlformats.org/officeDocument/2006/relationships/image" Target="../media/image140.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1.emf"/><Relationship Id="rId1" Type="http://schemas.openxmlformats.org/officeDocument/2006/relationships/slideLayout" Target="../slideLayouts/slideLayout7.xml"/><Relationship Id="rId4" Type="http://schemas.openxmlformats.org/officeDocument/2006/relationships/image" Target="../media/image92.emf"/></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6.emf"/><Relationship Id="rId1" Type="http://schemas.openxmlformats.org/officeDocument/2006/relationships/slideLayout" Target="../slideLayouts/slideLayout7.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9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a:spLocks/>
          </p:cNvSpPr>
          <p:nvPr/>
        </p:nvSpPr>
        <p:spPr>
          <a:xfrm>
            <a:off x="683568" y="102986"/>
            <a:ext cx="8085615" cy="147002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b="1" dirty="0"/>
              <a:t>ANÁLISIS DE DATOS ESPACIALES</a:t>
            </a:r>
          </a:p>
          <a:p>
            <a:pPr algn="r"/>
            <a:endParaRPr lang="es-CO" b="1" dirty="0"/>
          </a:p>
          <a:p>
            <a:pPr algn="r"/>
            <a:endParaRPr lang="es-CO" sz="1400" b="1" dirty="0"/>
          </a:p>
          <a:p>
            <a:pPr algn="r"/>
            <a:r>
              <a:rPr lang="es-CO" sz="3200" b="1" dirty="0"/>
              <a:t>EDIER V. ARISTIZÁBAL G.</a:t>
            </a:r>
          </a:p>
          <a:p>
            <a:pPr algn="r">
              <a:lnSpc>
                <a:spcPct val="150000"/>
              </a:lnSpc>
            </a:pPr>
            <a:r>
              <a:rPr lang="es-CO" sz="1800" dirty="0"/>
              <a:t>Ing. Geólogo (Universidad Nacional de Colombia)</a:t>
            </a:r>
          </a:p>
          <a:p>
            <a:pPr algn="r">
              <a:lnSpc>
                <a:spcPct val="150000"/>
              </a:lnSpc>
            </a:pPr>
            <a:r>
              <a:rPr lang="es-CO" sz="1800" dirty="0"/>
              <a:t>Esp. en Gestión de Riesgos Geológicos (Universidad de Ginebra – Suiza)</a:t>
            </a:r>
          </a:p>
          <a:p>
            <a:pPr algn="r">
              <a:lnSpc>
                <a:spcPct val="150000"/>
              </a:lnSpc>
            </a:pPr>
            <a:r>
              <a:rPr lang="es-CO" sz="1800" dirty="0" err="1"/>
              <a:t>MSc</a:t>
            </a:r>
            <a:r>
              <a:rPr lang="es-CO" sz="1800" dirty="0"/>
              <a:t>. en </a:t>
            </a:r>
            <a:r>
              <a:rPr lang="es-CO" sz="1800" dirty="0" err="1"/>
              <a:t>Geociencias</a:t>
            </a:r>
            <a:r>
              <a:rPr lang="es-CO" sz="1800" dirty="0"/>
              <a:t> (Universidad de Shimane – Japón)</a:t>
            </a:r>
          </a:p>
          <a:p>
            <a:pPr algn="r">
              <a:lnSpc>
                <a:spcPct val="150000"/>
              </a:lnSpc>
            </a:pPr>
            <a:r>
              <a:rPr lang="es-CO" sz="1800" dirty="0"/>
              <a:t>PhD. en Ingeniería (Universidad Nacional de Colombia)</a:t>
            </a:r>
          </a:p>
          <a:p>
            <a:pPr algn="r">
              <a:lnSpc>
                <a:spcPct val="150000"/>
              </a:lnSpc>
            </a:pPr>
            <a:endParaRPr lang="es-CO" sz="1800" dirty="0"/>
          </a:p>
          <a:p>
            <a:pPr algn="r">
              <a:lnSpc>
                <a:spcPct val="150000"/>
              </a:lnSpc>
            </a:pPr>
            <a:r>
              <a:rPr lang="es-CO" sz="1800" dirty="0"/>
              <a:t>Universidad Nacional de Colombia</a:t>
            </a:r>
          </a:p>
          <a:p>
            <a:pPr algn="r">
              <a:lnSpc>
                <a:spcPct val="150000"/>
              </a:lnSpc>
            </a:pPr>
            <a:r>
              <a:rPr lang="es-CO" sz="1800" dirty="0"/>
              <a:t>Facultad de Minas</a:t>
            </a:r>
          </a:p>
          <a:p>
            <a:pPr algn="r">
              <a:lnSpc>
                <a:spcPct val="150000"/>
              </a:lnSpc>
            </a:pPr>
            <a:r>
              <a:rPr lang="es-CO" sz="1800" dirty="0"/>
              <a:t>Departamento de </a:t>
            </a:r>
            <a:r>
              <a:rPr lang="es-CO" sz="1800" dirty="0" err="1"/>
              <a:t>Geociencias</a:t>
            </a:r>
            <a:endParaRPr lang="es-CO" sz="1800" dirty="0"/>
          </a:p>
          <a:p>
            <a:pPr algn="r"/>
            <a:endParaRPr lang="es-CO" sz="1800" b="1" dirty="0"/>
          </a:p>
          <a:p>
            <a:pPr algn="r"/>
            <a:endParaRPr lang="es-CO" sz="1800" b="1" dirty="0"/>
          </a:p>
        </p:txBody>
      </p:sp>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1360246" y="4197550"/>
            <a:ext cx="3021263" cy="1605552"/>
          </a:xfrm>
          <a:prstGeom prst="rect">
            <a:avLst/>
          </a:prstGeom>
        </p:spPr>
      </p:pic>
    </p:spTree>
    <p:extLst>
      <p:ext uri="{BB962C8B-B14F-4D97-AF65-F5344CB8AC3E}">
        <p14:creationId xmlns:p14="http://schemas.microsoft.com/office/powerpoint/2010/main" val="1082005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sultado de imagen para train test split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6768752" cy="476441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224894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132856"/>
            <a:ext cx="57340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1062630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ca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132856"/>
            <a:ext cx="4626933" cy="2592288"/>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65984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n relacionad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86" y="2060848"/>
            <a:ext cx="8951810" cy="3649880"/>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585704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ca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980728"/>
            <a:ext cx="4608512" cy="4915747"/>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3057440" cy="523220"/>
          </a:xfrm>
          <a:prstGeom prst="rect">
            <a:avLst/>
          </a:prstGeom>
          <a:noFill/>
        </p:spPr>
        <p:txBody>
          <a:bodyPr wrap="none" rtlCol="0">
            <a:spAutoFit/>
          </a:bodyPr>
          <a:lstStyle/>
          <a:p>
            <a:r>
              <a:rPr lang="es-CO" sz="2800" b="1" dirty="0"/>
              <a:t>CROSS VALIDATION</a:t>
            </a:r>
          </a:p>
        </p:txBody>
      </p:sp>
    </p:spTree>
    <p:extLst>
      <p:ext uri="{BB962C8B-B14F-4D97-AF65-F5344CB8AC3E}">
        <p14:creationId xmlns:p14="http://schemas.microsoft.com/office/powerpoint/2010/main" val="1291548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053852-EFA5-4C19-922E-005ACC62494E}"/>
              </a:ext>
            </a:extLst>
          </p:cNvPr>
          <p:cNvPicPr>
            <a:picLocks noChangeAspect="1"/>
          </p:cNvPicPr>
          <p:nvPr/>
        </p:nvPicPr>
        <p:blipFill>
          <a:blip r:embed="rId2"/>
          <a:stretch>
            <a:fillRect/>
          </a:stretch>
        </p:blipFill>
        <p:spPr>
          <a:xfrm>
            <a:off x="1313753" y="857250"/>
            <a:ext cx="6516494" cy="5143500"/>
          </a:xfrm>
          <a:prstGeom prst="rect">
            <a:avLst/>
          </a:prstGeom>
        </p:spPr>
      </p:pic>
      <p:pic>
        <p:nvPicPr>
          <p:cNvPr id="3" name="6 Imagen">
            <a:extLst>
              <a:ext uri="{FF2B5EF4-FFF2-40B4-BE49-F238E27FC236}">
                <a16:creationId xmlns:a16="http://schemas.microsoft.com/office/drawing/2014/main" id="{65999767-BA0F-4F5F-A2BA-55FF0B640D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0DE4AAA5-E1A3-4C4B-AD97-FE793F8E03B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3044676A-4B3D-4178-8F5C-8688BF487F9B}"/>
              </a:ext>
            </a:extLst>
          </p:cNvPr>
          <p:cNvSpPr txBox="1"/>
          <p:nvPr/>
        </p:nvSpPr>
        <p:spPr>
          <a:xfrm>
            <a:off x="99062" y="44624"/>
            <a:ext cx="2817759" cy="523220"/>
          </a:xfrm>
          <a:prstGeom prst="rect">
            <a:avLst/>
          </a:prstGeom>
          <a:noFill/>
        </p:spPr>
        <p:txBody>
          <a:bodyPr wrap="none" rtlCol="0">
            <a:spAutoFit/>
          </a:bodyPr>
          <a:lstStyle/>
          <a:p>
            <a:r>
              <a:rPr lang="es-CO" sz="2800" b="1" dirty="0"/>
              <a:t>TRAIN-TEST-SPLIT</a:t>
            </a:r>
          </a:p>
        </p:txBody>
      </p:sp>
    </p:spTree>
    <p:extLst>
      <p:ext uri="{BB962C8B-B14F-4D97-AF65-F5344CB8AC3E}">
        <p14:creationId xmlns:p14="http://schemas.microsoft.com/office/powerpoint/2010/main" val="416159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A091-9365-433B-895C-7C8030F95AFD}"/>
              </a:ext>
            </a:extLst>
          </p:cNvPr>
          <p:cNvPicPr>
            <a:picLocks noChangeAspect="1"/>
          </p:cNvPicPr>
          <p:nvPr/>
        </p:nvPicPr>
        <p:blipFill>
          <a:blip r:embed="rId2"/>
          <a:stretch>
            <a:fillRect/>
          </a:stretch>
        </p:blipFill>
        <p:spPr>
          <a:xfrm>
            <a:off x="1979712" y="1577004"/>
            <a:ext cx="5050631" cy="850106"/>
          </a:xfrm>
          <a:prstGeom prst="rect">
            <a:avLst/>
          </a:prstGeom>
        </p:spPr>
      </p:pic>
      <p:pic>
        <p:nvPicPr>
          <p:cNvPr id="3" name="Picture 2">
            <a:extLst>
              <a:ext uri="{FF2B5EF4-FFF2-40B4-BE49-F238E27FC236}">
                <a16:creationId xmlns:a16="http://schemas.microsoft.com/office/drawing/2014/main" id="{B9E395F2-76A8-4FFF-9F5E-4323D20AFBF5}"/>
              </a:ext>
            </a:extLst>
          </p:cNvPr>
          <p:cNvPicPr>
            <a:picLocks noChangeAspect="1"/>
          </p:cNvPicPr>
          <p:nvPr/>
        </p:nvPicPr>
        <p:blipFill>
          <a:blip r:embed="rId3"/>
          <a:stretch>
            <a:fillRect/>
          </a:stretch>
        </p:blipFill>
        <p:spPr>
          <a:xfrm>
            <a:off x="1495117" y="3356992"/>
            <a:ext cx="5865019" cy="792956"/>
          </a:xfrm>
          <a:prstGeom prst="rect">
            <a:avLst/>
          </a:prstGeom>
        </p:spPr>
      </p:pic>
      <p:pic>
        <p:nvPicPr>
          <p:cNvPr id="5" name="6 Imagen">
            <a:extLst>
              <a:ext uri="{FF2B5EF4-FFF2-40B4-BE49-F238E27FC236}">
                <a16:creationId xmlns:a16="http://schemas.microsoft.com/office/drawing/2014/main" id="{849FBA53-8846-495A-98D1-88987F24E0A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6" name="Conector recto 6">
            <a:extLst>
              <a:ext uri="{FF2B5EF4-FFF2-40B4-BE49-F238E27FC236}">
                <a16:creationId xmlns:a16="http://schemas.microsoft.com/office/drawing/2014/main" id="{6128A73D-80C5-469D-9272-F07F7D0E661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a:extLst>
              <a:ext uri="{FF2B5EF4-FFF2-40B4-BE49-F238E27FC236}">
                <a16:creationId xmlns:a16="http://schemas.microsoft.com/office/drawing/2014/main" id="{3044676A-4B3D-4178-8F5C-8688BF487F9B}"/>
              </a:ext>
            </a:extLst>
          </p:cNvPr>
          <p:cNvSpPr txBox="1"/>
          <p:nvPr/>
        </p:nvSpPr>
        <p:spPr>
          <a:xfrm>
            <a:off x="99062" y="44624"/>
            <a:ext cx="2817759" cy="523220"/>
          </a:xfrm>
          <a:prstGeom prst="rect">
            <a:avLst/>
          </a:prstGeom>
          <a:noFill/>
        </p:spPr>
        <p:txBody>
          <a:bodyPr wrap="none" rtlCol="0">
            <a:spAutoFit/>
          </a:bodyPr>
          <a:lstStyle/>
          <a:p>
            <a:r>
              <a:rPr lang="es-CO" sz="2800" b="1" dirty="0"/>
              <a:t>TRAIN-TEST-SPLIT</a:t>
            </a:r>
          </a:p>
        </p:txBody>
      </p:sp>
    </p:spTree>
    <p:extLst>
      <p:ext uri="{BB962C8B-B14F-4D97-AF65-F5344CB8AC3E}">
        <p14:creationId xmlns:p14="http://schemas.microsoft.com/office/powerpoint/2010/main" val="3394782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cdn-images-1.medium.com/max/1600/1*4G__SV580CxFj78o9yUXuQ.png">
            <a:extLst>
              <a:ext uri="{FF2B5EF4-FFF2-40B4-BE49-F238E27FC236}">
                <a16:creationId xmlns:a16="http://schemas.microsoft.com/office/drawing/2014/main" id="{39D24500-D578-46FD-9278-CED08AC4D3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9532" y="1340768"/>
            <a:ext cx="8424936" cy="4084424"/>
          </a:xfrm>
          <a:prstGeom prst="rect">
            <a:avLst/>
          </a:prstGeom>
          <a:noFill/>
          <a:ln>
            <a:noFill/>
          </a:ln>
        </p:spPr>
      </p:pic>
      <p:pic>
        <p:nvPicPr>
          <p:cNvPr id="3" name="6 Imagen">
            <a:extLst>
              <a:ext uri="{FF2B5EF4-FFF2-40B4-BE49-F238E27FC236}">
                <a16:creationId xmlns:a16="http://schemas.microsoft.com/office/drawing/2014/main" id="{1C266124-97D2-4989-90DC-DE1129C3C9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23C0608C-0032-43F3-939C-EDDE1831AE93}"/>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1D045022-EF09-4D42-AAEB-149D1916B5E3}"/>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1452791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cdn-images-1.medium.com/max/1600/1*J2B_bcbd1-s1kpWOu_FZrg.png">
            <a:extLst>
              <a:ext uri="{FF2B5EF4-FFF2-40B4-BE49-F238E27FC236}">
                <a16:creationId xmlns:a16="http://schemas.microsoft.com/office/drawing/2014/main" id="{9775EFB4-A48C-425C-87AE-3D0E2DDF30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496" y="1340768"/>
            <a:ext cx="9001000" cy="4608512"/>
          </a:xfrm>
          <a:prstGeom prst="rect">
            <a:avLst/>
          </a:prstGeom>
          <a:noFill/>
          <a:ln>
            <a:noFill/>
          </a:ln>
        </p:spPr>
      </p:pic>
      <p:pic>
        <p:nvPicPr>
          <p:cNvPr id="3" name="6 Imagen">
            <a:extLst>
              <a:ext uri="{FF2B5EF4-FFF2-40B4-BE49-F238E27FC236}">
                <a16:creationId xmlns:a16="http://schemas.microsoft.com/office/drawing/2014/main" id="{0396FA09-1189-4553-B15B-EA4A29DDAE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2A8F0B81-2E07-409D-B91A-7013B8AD6CD9}"/>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C1DF8374-B742-49A9-8606-52939B29A05C}"/>
              </a:ext>
            </a:extLst>
          </p:cNvPr>
          <p:cNvSpPr txBox="1"/>
          <p:nvPr/>
        </p:nvSpPr>
        <p:spPr>
          <a:xfrm>
            <a:off x="99062" y="44624"/>
            <a:ext cx="1275286" cy="523220"/>
          </a:xfrm>
          <a:prstGeom prst="rect">
            <a:avLst/>
          </a:prstGeom>
          <a:noFill/>
        </p:spPr>
        <p:txBody>
          <a:bodyPr wrap="none" rtlCol="0">
            <a:spAutoFit/>
          </a:bodyPr>
          <a:lstStyle/>
          <a:p>
            <a:r>
              <a:rPr lang="es-CO" sz="2800" b="1" dirty="0"/>
              <a:t>K-FOLD</a:t>
            </a:r>
          </a:p>
        </p:txBody>
      </p:sp>
    </p:spTree>
    <p:extLst>
      <p:ext uri="{BB962C8B-B14F-4D97-AF65-F5344CB8AC3E}">
        <p14:creationId xmlns:p14="http://schemas.microsoft.com/office/powerpoint/2010/main" val="86703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9B7A8B-7B01-41CF-8421-DFB308137760}"/>
              </a:ext>
            </a:extLst>
          </p:cNvPr>
          <p:cNvSpPr/>
          <p:nvPr/>
        </p:nvSpPr>
        <p:spPr>
          <a:xfrm>
            <a:off x="410174" y="1824625"/>
            <a:ext cx="1928348" cy="300082"/>
          </a:xfrm>
          <a:prstGeom prst="rect">
            <a:avLst/>
          </a:prstGeom>
        </p:spPr>
        <p:txBody>
          <a:bodyPr wrap="none">
            <a:spAutoFit/>
          </a:bodyPr>
          <a:lstStyle/>
          <a:p>
            <a:r>
              <a:rPr lang="en-US" sz="1350" b="1" dirty="0"/>
              <a:t>Using a hold-out test set</a:t>
            </a:r>
          </a:p>
        </p:txBody>
      </p:sp>
      <p:pic>
        <p:nvPicPr>
          <p:cNvPr id="3" name="Picture 2">
            <a:extLst>
              <a:ext uri="{FF2B5EF4-FFF2-40B4-BE49-F238E27FC236}">
                <a16:creationId xmlns:a16="http://schemas.microsoft.com/office/drawing/2014/main" id="{8C21FBAD-C3F4-4599-A02C-C43618D2D462}"/>
              </a:ext>
            </a:extLst>
          </p:cNvPr>
          <p:cNvPicPr>
            <a:picLocks noChangeAspect="1"/>
          </p:cNvPicPr>
          <p:nvPr/>
        </p:nvPicPr>
        <p:blipFill>
          <a:blip r:embed="rId2"/>
          <a:stretch>
            <a:fillRect/>
          </a:stretch>
        </p:blipFill>
        <p:spPr>
          <a:xfrm>
            <a:off x="340568" y="2088648"/>
            <a:ext cx="8229600" cy="4013002"/>
          </a:xfrm>
          <a:prstGeom prst="rect">
            <a:avLst/>
          </a:prstGeom>
        </p:spPr>
      </p:pic>
      <p:pic>
        <p:nvPicPr>
          <p:cNvPr id="5" name="6 Imagen">
            <a:extLst>
              <a:ext uri="{FF2B5EF4-FFF2-40B4-BE49-F238E27FC236}">
                <a16:creationId xmlns:a16="http://schemas.microsoft.com/office/drawing/2014/main" id="{A3C727D9-A7F1-449C-A06B-E3A3EB2DBF9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6" name="Conector recto 6">
            <a:extLst>
              <a:ext uri="{FF2B5EF4-FFF2-40B4-BE49-F238E27FC236}">
                <a16:creationId xmlns:a16="http://schemas.microsoft.com/office/drawing/2014/main" id="{D111CBAF-13EF-40BA-878C-411F50385A66}"/>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C1DF8374-B742-49A9-8606-52939B29A05C}"/>
              </a:ext>
            </a:extLst>
          </p:cNvPr>
          <p:cNvSpPr txBox="1"/>
          <p:nvPr/>
        </p:nvSpPr>
        <p:spPr>
          <a:xfrm>
            <a:off x="99062" y="44624"/>
            <a:ext cx="1275286" cy="523220"/>
          </a:xfrm>
          <a:prstGeom prst="rect">
            <a:avLst/>
          </a:prstGeom>
          <a:noFill/>
        </p:spPr>
        <p:txBody>
          <a:bodyPr wrap="none" rtlCol="0">
            <a:spAutoFit/>
          </a:bodyPr>
          <a:lstStyle/>
          <a:p>
            <a:r>
              <a:rPr lang="es-CO" sz="2800" b="1" dirty="0"/>
              <a:t>K-FOLD</a:t>
            </a:r>
          </a:p>
        </p:txBody>
      </p:sp>
    </p:spTree>
    <p:extLst>
      <p:ext uri="{BB962C8B-B14F-4D97-AF65-F5344CB8AC3E}">
        <p14:creationId xmlns:p14="http://schemas.microsoft.com/office/powerpoint/2010/main" val="41514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BC1A21-3DB4-41FB-8809-DCD65ED603BF}"/>
              </a:ext>
            </a:extLst>
          </p:cNvPr>
          <p:cNvSpPr/>
          <p:nvPr/>
        </p:nvSpPr>
        <p:spPr>
          <a:xfrm>
            <a:off x="539552" y="2636912"/>
            <a:ext cx="8406174" cy="1077218"/>
          </a:xfrm>
          <a:prstGeom prst="rect">
            <a:avLst/>
          </a:prstGeom>
        </p:spPr>
        <p:txBody>
          <a:bodyPr wrap="square">
            <a:spAutoFit/>
          </a:bodyPr>
          <a:lstStyle/>
          <a:p>
            <a:r>
              <a:rPr lang="en-US" sz="3200" b="1" i="1" dirty="0"/>
              <a:t>All models are wrong, but some are useful</a:t>
            </a:r>
            <a:r>
              <a:rPr lang="en-US" sz="3200" dirty="0"/>
              <a:t>. </a:t>
            </a:r>
          </a:p>
          <a:p>
            <a:endParaRPr lang="en-US" sz="1400" dirty="0"/>
          </a:p>
          <a:p>
            <a:pPr algn="r"/>
            <a:r>
              <a:rPr lang="en-US" dirty="0"/>
              <a:t>George Box</a:t>
            </a:r>
          </a:p>
        </p:txBody>
      </p:sp>
    </p:spTree>
    <p:extLst>
      <p:ext uri="{BB962C8B-B14F-4D97-AF65-F5344CB8AC3E}">
        <p14:creationId xmlns:p14="http://schemas.microsoft.com/office/powerpoint/2010/main" val="2533313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a:extLst>
              <a:ext uri="{FF2B5EF4-FFF2-40B4-BE49-F238E27FC236}">
                <a16:creationId xmlns:a16="http://schemas.microsoft.com/office/drawing/2014/main" id="{FC668743-D134-4B7C-AD64-CEDCE63AD7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122D2749-E581-4C9E-9154-3A2DBFD96258}"/>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C1DF8374-B742-49A9-8606-52939B29A05C}"/>
              </a:ext>
            </a:extLst>
          </p:cNvPr>
          <p:cNvSpPr txBox="1"/>
          <p:nvPr/>
        </p:nvSpPr>
        <p:spPr>
          <a:xfrm>
            <a:off x="99062" y="44624"/>
            <a:ext cx="1275286" cy="523220"/>
          </a:xfrm>
          <a:prstGeom prst="rect">
            <a:avLst/>
          </a:prstGeom>
          <a:noFill/>
        </p:spPr>
        <p:txBody>
          <a:bodyPr wrap="none" rtlCol="0">
            <a:spAutoFit/>
          </a:bodyPr>
          <a:lstStyle/>
          <a:p>
            <a:r>
              <a:rPr lang="es-CO" sz="2800" b="1" dirty="0"/>
              <a:t>K-FOLD</a:t>
            </a:r>
          </a:p>
        </p:txBody>
      </p:sp>
      <p:pic>
        <p:nvPicPr>
          <p:cNvPr id="3074" name="Picture 2" descr="Resultado de imagen para k-fold cross validation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96752"/>
            <a:ext cx="8467378" cy="5090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2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A926AC-2A37-4FE1-A45E-200ABD28195A}"/>
              </a:ext>
            </a:extLst>
          </p:cNvPr>
          <p:cNvPicPr>
            <a:picLocks noChangeAspect="1"/>
          </p:cNvPicPr>
          <p:nvPr/>
        </p:nvPicPr>
        <p:blipFill>
          <a:blip r:embed="rId2"/>
          <a:stretch>
            <a:fillRect/>
          </a:stretch>
        </p:blipFill>
        <p:spPr>
          <a:xfrm>
            <a:off x="1418035" y="1914525"/>
            <a:ext cx="6307931" cy="3028950"/>
          </a:xfrm>
          <a:prstGeom prst="rect">
            <a:avLst/>
          </a:prstGeom>
        </p:spPr>
      </p:pic>
      <p:pic>
        <p:nvPicPr>
          <p:cNvPr id="4" name="6 Imagen">
            <a:extLst>
              <a:ext uri="{FF2B5EF4-FFF2-40B4-BE49-F238E27FC236}">
                <a16:creationId xmlns:a16="http://schemas.microsoft.com/office/drawing/2014/main" id="{58924949-5C80-4495-9594-9C77CACEB4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D550BB46-07E6-45B5-992F-3119CF44722D}"/>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C1DF8374-B742-49A9-8606-52939B29A05C}"/>
              </a:ext>
            </a:extLst>
          </p:cNvPr>
          <p:cNvSpPr txBox="1"/>
          <p:nvPr/>
        </p:nvSpPr>
        <p:spPr>
          <a:xfrm>
            <a:off x="99062" y="44624"/>
            <a:ext cx="1275286" cy="523220"/>
          </a:xfrm>
          <a:prstGeom prst="rect">
            <a:avLst/>
          </a:prstGeom>
          <a:noFill/>
        </p:spPr>
        <p:txBody>
          <a:bodyPr wrap="none" rtlCol="0">
            <a:spAutoFit/>
          </a:bodyPr>
          <a:lstStyle/>
          <a:p>
            <a:r>
              <a:rPr lang="es-CO" sz="2800" b="1" dirty="0"/>
              <a:t>K-FOLD</a:t>
            </a:r>
          </a:p>
        </p:txBody>
      </p:sp>
    </p:spTree>
    <p:extLst>
      <p:ext uri="{BB962C8B-B14F-4D97-AF65-F5344CB8AC3E}">
        <p14:creationId xmlns:p14="http://schemas.microsoft.com/office/powerpoint/2010/main" val="771088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leave-one-out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2850" y="1628800"/>
            <a:ext cx="5019675" cy="2505076"/>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6B9656C8-77DD-4EDD-A257-97D9C2ED20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C83F039A-ADB7-4C7B-AED9-0C173663DCB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04B2907D-D814-4E1E-93E3-EFC4E26CBA69}"/>
              </a:ext>
            </a:extLst>
          </p:cNvPr>
          <p:cNvSpPr txBox="1"/>
          <p:nvPr/>
        </p:nvSpPr>
        <p:spPr>
          <a:xfrm>
            <a:off x="99062" y="44624"/>
            <a:ext cx="2622513" cy="523220"/>
          </a:xfrm>
          <a:prstGeom prst="rect">
            <a:avLst/>
          </a:prstGeom>
          <a:noFill/>
        </p:spPr>
        <p:txBody>
          <a:bodyPr wrap="none" rtlCol="0">
            <a:spAutoFit/>
          </a:bodyPr>
          <a:lstStyle/>
          <a:p>
            <a:r>
              <a:rPr lang="es-CO" sz="2800" b="1" dirty="0"/>
              <a:t>LEAVE-ONE-OUT</a:t>
            </a:r>
          </a:p>
        </p:txBody>
      </p:sp>
      <p:pic>
        <p:nvPicPr>
          <p:cNvPr id="1028" name="Picture 4" descr="Resultado de imagen para leave-one-out 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501008"/>
            <a:ext cx="4314825"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13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55A7A-97E4-46E6-A4D1-D72D88C0B52E}"/>
              </a:ext>
            </a:extLst>
          </p:cNvPr>
          <p:cNvPicPr>
            <a:picLocks noChangeAspect="1"/>
          </p:cNvPicPr>
          <p:nvPr/>
        </p:nvPicPr>
        <p:blipFill>
          <a:blip r:embed="rId2"/>
          <a:stretch>
            <a:fillRect/>
          </a:stretch>
        </p:blipFill>
        <p:spPr>
          <a:xfrm>
            <a:off x="1336230" y="3944245"/>
            <a:ext cx="6457950" cy="2278856"/>
          </a:xfrm>
          <a:prstGeom prst="rect">
            <a:avLst/>
          </a:prstGeom>
        </p:spPr>
      </p:pic>
      <p:pic>
        <p:nvPicPr>
          <p:cNvPr id="4" name="6 Imagen">
            <a:extLst>
              <a:ext uri="{FF2B5EF4-FFF2-40B4-BE49-F238E27FC236}">
                <a16:creationId xmlns:a16="http://schemas.microsoft.com/office/drawing/2014/main" id="{6B9656C8-77DD-4EDD-A257-97D9C2ED20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C83F039A-ADB7-4C7B-AED9-0C173663DCB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04B2907D-D814-4E1E-93E3-EFC4E26CBA69}"/>
              </a:ext>
            </a:extLst>
          </p:cNvPr>
          <p:cNvSpPr txBox="1"/>
          <p:nvPr/>
        </p:nvSpPr>
        <p:spPr>
          <a:xfrm>
            <a:off x="99062" y="44624"/>
            <a:ext cx="2622513" cy="523220"/>
          </a:xfrm>
          <a:prstGeom prst="rect">
            <a:avLst/>
          </a:prstGeom>
          <a:noFill/>
        </p:spPr>
        <p:txBody>
          <a:bodyPr wrap="none" rtlCol="0">
            <a:spAutoFit/>
          </a:bodyPr>
          <a:lstStyle/>
          <a:p>
            <a:r>
              <a:rPr lang="es-CO" sz="2800" b="1" dirty="0"/>
              <a:t>LEAVE-ONE-OUT</a:t>
            </a:r>
          </a:p>
        </p:txBody>
      </p:sp>
      <p:pic>
        <p:nvPicPr>
          <p:cNvPr id="7" name="Picture 6">
            <a:extLst>
              <a:ext uri="{FF2B5EF4-FFF2-40B4-BE49-F238E27FC236}">
                <a16:creationId xmlns:a16="http://schemas.microsoft.com/office/drawing/2014/main" id="{873623A9-5207-43B9-9998-D6B1943BFF1C}"/>
              </a:ext>
            </a:extLst>
          </p:cNvPr>
          <p:cNvPicPr>
            <a:picLocks noChangeAspect="1"/>
          </p:cNvPicPr>
          <p:nvPr/>
        </p:nvPicPr>
        <p:blipFill>
          <a:blip r:embed="rId4"/>
          <a:stretch>
            <a:fillRect/>
          </a:stretch>
        </p:blipFill>
        <p:spPr>
          <a:xfrm>
            <a:off x="-6795" y="910618"/>
            <a:ext cx="9144000" cy="1550769"/>
          </a:xfrm>
          <a:prstGeom prst="rect">
            <a:avLst/>
          </a:prstGeom>
        </p:spPr>
      </p:pic>
    </p:spTree>
    <p:extLst>
      <p:ext uri="{BB962C8B-B14F-4D97-AF65-F5344CB8AC3E}">
        <p14:creationId xmlns:p14="http://schemas.microsoft.com/office/powerpoint/2010/main" val="1788963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FD134-97A7-4016-BB69-96A5186CC966}"/>
              </a:ext>
            </a:extLst>
          </p:cNvPr>
          <p:cNvPicPr>
            <a:picLocks noChangeAspect="1"/>
          </p:cNvPicPr>
          <p:nvPr/>
        </p:nvPicPr>
        <p:blipFill>
          <a:blip r:embed="rId2"/>
          <a:stretch>
            <a:fillRect/>
          </a:stretch>
        </p:blipFill>
        <p:spPr>
          <a:xfrm>
            <a:off x="1547664" y="1772816"/>
            <a:ext cx="6515100" cy="3100388"/>
          </a:xfrm>
          <a:prstGeom prst="rect">
            <a:avLst/>
          </a:prstGeom>
        </p:spPr>
      </p:pic>
      <p:pic>
        <p:nvPicPr>
          <p:cNvPr id="4" name="6 Imagen">
            <a:extLst>
              <a:ext uri="{FF2B5EF4-FFF2-40B4-BE49-F238E27FC236}">
                <a16:creationId xmlns:a16="http://schemas.microsoft.com/office/drawing/2014/main" id="{FC32CC7D-082A-47C2-840E-00800EE652E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5" name="Conector recto 6">
            <a:extLst>
              <a:ext uri="{FF2B5EF4-FFF2-40B4-BE49-F238E27FC236}">
                <a16:creationId xmlns:a16="http://schemas.microsoft.com/office/drawing/2014/main" id="{20C3BEE1-877C-495A-ACB1-0FDA39D8486B}"/>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A9DE4846-60E3-4B91-82AB-A58F846E2C67}"/>
              </a:ext>
            </a:extLst>
          </p:cNvPr>
          <p:cNvSpPr txBox="1"/>
          <p:nvPr/>
        </p:nvSpPr>
        <p:spPr>
          <a:xfrm>
            <a:off x="99062" y="44624"/>
            <a:ext cx="2159245" cy="523220"/>
          </a:xfrm>
          <a:prstGeom prst="rect">
            <a:avLst/>
          </a:prstGeom>
          <a:noFill/>
        </p:spPr>
        <p:txBody>
          <a:bodyPr wrap="none" rtlCol="0">
            <a:spAutoFit/>
          </a:bodyPr>
          <a:lstStyle/>
          <a:p>
            <a:r>
              <a:rPr lang="es-CO" sz="2800" b="1" dirty="0"/>
              <a:t>LEAVE-P-OUT</a:t>
            </a:r>
          </a:p>
        </p:txBody>
      </p:sp>
    </p:spTree>
    <p:extLst>
      <p:ext uri="{BB962C8B-B14F-4D97-AF65-F5344CB8AC3E}">
        <p14:creationId xmlns:p14="http://schemas.microsoft.com/office/powerpoint/2010/main" val="59544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a:extLst>
              <a:ext uri="{FF2B5EF4-FFF2-40B4-BE49-F238E27FC236}">
                <a16:creationId xmlns:a16="http://schemas.microsoft.com/office/drawing/2014/main" id="{840D4B42-EC5C-4597-B75F-8F69306A78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3" name="Conector recto 6">
            <a:extLst>
              <a:ext uri="{FF2B5EF4-FFF2-40B4-BE49-F238E27FC236}">
                <a16:creationId xmlns:a16="http://schemas.microsoft.com/office/drawing/2014/main" id="{EDA1F914-0E23-4BFF-A479-1D6BB0034D27}"/>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7">
            <a:extLst>
              <a:ext uri="{FF2B5EF4-FFF2-40B4-BE49-F238E27FC236}">
                <a16:creationId xmlns:a16="http://schemas.microsoft.com/office/drawing/2014/main" id="{AA75FC79-5D75-4792-9894-5561B06D3444}"/>
              </a:ext>
            </a:extLst>
          </p:cNvPr>
          <p:cNvSpPr txBox="1"/>
          <p:nvPr/>
        </p:nvSpPr>
        <p:spPr>
          <a:xfrm>
            <a:off x="99062" y="44624"/>
            <a:ext cx="2918812" cy="523220"/>
          </a:xfrm>
          <a:prstGeom prst="rect">
            <a:avLst/>
          </a:prstGeom>
          <a:noFill/>
        </p:spPr>
        <p:txBody>
          <a:bodyPr wrap="none" rtlCol="0">
            <a:spAutoFit/>
          </a:bodyPr>
          <a:lstStyle/>
          <a:p>
            <a:r>
              <a:rPr lang="es-CO" sz="2800" b="1" dirty="0"/>
              <a:t>STRATIFIED KFOLD</a:t>
            </a:r>
          </a:p>
        </p:txBody>
      </p:sp>
      <p:sp>
        <p:nvSpPr>
          <p:cNvPr id="5" name="CuadroTexto 4">
            <a:extLst>
              <a:ext uri="{FF2B5EF4-FFF2-40B4-BE49-F238E27FC236}">
                <a16:creationId xmlns:a16="http://schemas.microsoft.com/office/drawing/2014/main" id="{F90FC4C9-7B24-43EC-AC17-AA682C7756F0}"/>
              </a:ext>
            </a:extLst>
          </p:cNvPr>
          <p:cNvSpPr txBox="1"/>
          <p:nvPr/>
        </p:nvSpPr>
        <p:spPr>
          <a:xfrm>
            <a:off x="179513" y="1196752"/>
            <a:ext cx="8964488" cy="646331"/>
          </a:xfrm>
          <a:prstGeom prst="rect">
            <a:avLst/>
          </a:prstGeom>
          <a:noFill/>
        </p:spPr>
        <p:txBody>
          <a:bodyPr wrap="square" rtlCol="0">
            <a:spAutoFit/>
          </a:bodyPr>
          <a:lstStyle/>
          <a:p>
            <a:r>
              <a:rPr lang="es-CO" dirty="0"/>
              <a:t>Variación de </a:t>
            </a:r>
            <a:r>
              <a:rPr lang="es-CO" dirty="0" err="1"/>
              <a:t>Kfold</a:t>
            </a:r>
            <a:r>
              <a:rPr lang="es-CO" dirty="0"/>
              <a:t> que retorna separaciones que preservan el porcentaje de muestras en cada clase.</a:t>
            </a:r>
          </a:p>
        </p:txBody>
      </p:sp>
      <p:sp>
        <p:nvSpPr>
          <p:cNvPr id="6" name="Rectangle 1">
            <a:extLst>
              <a:ext uri="{FF2B5EF4-FFF2-40B4-BE49-F238E27FC236}">
                <a16:creationId xmlns:a16="http://schemas.microsoft.com/office/drawing/2014/main" id="{44C60EF8-E2ED-4BE4-BA47-199B066E97B9}"/>
              </a:ext>
            </a:extLst>
          </p:cNvPr>
          <p:cNvSpPr>
            <a:spLocks noChangeArrowheads="1"/>
          </p:cNvSpPr>
          <p:nvPr/>
        </p:nvSpPr>
        <p:spPr bwMode="auto">
          <a:xfrm>
            <a:off x="99062" y="2068106"/>
            <a:ext cx="5577232"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b="0" i="0" u="none" strike="noStrike" cap="none" normalizeH="0" baseline="0" dirty="0" err="1">
                <a:ln>
                  <a:noFill/>
                </a:ln>
                <a:solidFill>
                  <a:srgbClr val="2B91AF"/>
                </a:solidFill>
                <a:effectLst/>
                <a:latin typeface="inherit"/>
                <a:cs typeface="Consolas" panose="020B0609020204030204" pitchFamily="49" charset="0"/>
              </a:rPr>
              <a:t>StratifiedKFold</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err="1">
                <a:ln>
                  <a:noFill/>
                </a:ln>
                <a:solidFill>
                  <a:srgbClr val="303336"/>
                </a:solidFill>
                <a:effectLst/>
                <a:latin typeface="inherit"/>
                <a:cs typeface="Consolas" panose="020B0609020204030204" pitchFamily="49" charset="0"/>
              </a:rPr>
              <a:t>n_splits</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a:ln>
                  <a:noFill/>
                </a:ln>
                <a:solidFill>
                  <a:srgbClr val="7D2727"/>
                </a:solidFill>
                <a:effectLst/>
                <a:latin typeface="inherit"/>
                <a:cs typeface="Consolas" panose="020B0609020204030204" pitchFamily="49" charset="0"/>
              </a:rPr>
              <a:t>10</a:t>
            </a:r>
            <a:r>
              <a:rPr kumimoji="0" lang="es-CO" altLang="es-CO" b="0" i="0" u="none" strike="noStrike" cap="none" normalizeH="0" baseline="0" dirty="0">
                <a:ln>
                  <a:noFill/>
                </a:ln>
                <a:solidFill>
                  <a:srgbClr val="303336"/>
                </a:solidFill>
                <a:effectLst/>
                <a:latin typeface="inherit"/>
                <a:cs typeface="Consolas" panose="020B0609020204030204" pitchFamily="49" charset="0"/>
              </a:rPr>
              <a:t>, </a:t>
            </a:r>
            <a:r>
              <a:rPr kumimoji="0" lang="es-CO" altLang="es-CO" b="0" i="0" u="none" strike="noStrike" cap="none" normalizeH="0" baseline="0" dirty="0" err="1">
                <a:ln>
                  <a:noFill/>
                </a:ln>
                <a:solidFill>
                  <a:srgbClr val="303336"/>
                </a:solidFill>
                <a:effectLst/>
                <a:latin typeface="inherit"/>
                <a:cs typeface="Consolas" panose="020B0609020204030204" pitchFamily="49" charset="0"/>
              </a:rPr>
              <a:t>shuffle</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a:ln>
                  <a:noFill/>
                </a:ln>
                <a:solidFill>
                  <a:srgbClr val="101094"/>
                </a:solidFill>
                <a:effectLst/>
                <a:latin typeface="inherit"/>
                <a:cs typeface="Consolas" panose="020B0609020204030204" pitchFamily="49" charset="0"/>
              </a:rPr>
              <a:t>True</a:t>
            </a:r>
            <a:r>
              <a:rPr kumimoji="0" lang="es-CO" altLang="es-CO" b="0" i="0" u="none" strike="noStrike" cap="none" normalizeH="0" baseline="0" dirty="0">
                <a:ln>
                  <a:noFill/>
                </a:ln>
                <a:solidFill>
                  <a:srgbClr val="303336"/>
                </a:solidFill>
                <a:effectLst/>
                <a:latin typeface="inherit"/>
                <a:cs typeface="Consolas" panose="020B0609020204030204" pitchFamily="49" charset="0"/>
              </a:rPr>
              <a:t>, </a:t>
            </a:r>
            <a:r>
              <a:rPr kumimoji="0" lang="es-CO" altLang="es-CO" b="0" i="0" u="none" strike="noStrike" cap="none" normalizeH="0" baseline="0" dirty="0" err="1">
                <a:ln>
                  <a:noFill/>
                </a:ln>
                <a:solidFill>
                  <a:srgbClr val="303336"/>
                </a:solidFill>
                <a:effectLst/>
                <a:latin typeface="inherit"/>
                <a:cs typeface="Consolas" panose="020B0609020204030204" pitchFamily="49" charset="0"/>
              </a:rPr>
              <a:t>random_state</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a:ln>
                  <a:noFill/>
                </a:ln>
                <a:solidFill>
                  <a:srgbClr val="7D2727"/>
                </a:solidFill>
                <a:effectLst/>
                <a:latin typeface="inherit"/>
                <a:cs typeface="Consolas" panose="020B0609020204030204" pitchFamily="49" charset="0"/>
              </a:rPr>
              <a:t>0</a:t>
            </a:r>
            <a:r>
              <a:rPr kumimoji="0" lang="es-CO" altLang="es-CO" b="0" i="0" u="none" strike="noStrike" cap="none" normalizeH="0" baseline="0" dirty="0">
                <a:ln>
                  <a:noFill/>
                </a:ln>
                <a:solidFill>
                  <a:srgbClr val="303336"/>
                </a:solidFill>
                <a:effectLst/>
                <a:latin typeface="inherit"/>
                <a:cs typeface="Consolas" panose="020B0609020204030204" pitchFamily="49" charset="0"/>
              </a:rPr>
              <a:t>)</a:t>
            </a:r>
            <a:r>
              <a:rPr kumimoji="0" lang="es-CO" altLang="es-CO" b="0" i="0" u="none" strike="noStrike" cap="none" normalizeH="0" baseline="0" dirty="0">
                <a:ln>
                  <a:noFill/>
                </a:ln>
                <a:solidFill>
                  <a:schemeClr val="tx1"/>
                </a:solidFill>
                <a:effectLst/>
              </a:rPr>
              <a:t> </a:t>
            </a:r>
            <a:endParaRPr kumimoji="0" lang="es-CO" altLang="es-CO" b="0" i="0" u="none" strike="noStrike" cap="none" normalizeH="0" baseline="0" dirty="0">
              <a:ln>
                <a:noFill/>
              </a:ln>
              <a:solidFill>
                <a:schemeClr val="tx1"/>
              </a:solidFill>
              <a:effectLst/>
              <a:latin typeface="Arial" panose="020B0604020202020204" pitchFamily="34" charset="0"/>
            </a:endParaRPr>
          </a:p>
        </p:txBody>
      </p:sp>
      <p:pic>
        <p:nvPicPr>
          <p:cNvPr id="1027" name="Picture 3" descr="enter image description here">
            <a:extLst>
              <a:ext uri="{FF2B5EF4-FFF2-40B4-BE49-F238E27FC236}">
                <a16:creationId xmlns:a16="http://schemas.microsoft.com/office/drawing/2014/main" id="{B47A58DA-50AF-4591-8D02-078C01916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8" y="2543643"/>
            <a:ext cx="535305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E0823C99-C369-4AE2-8DB4-4FE67EA8E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4740247"/>
            <a:ext cx="5553075"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7D7703F-6DB6-4724-871A-6868E0DDA80E}"/>
              </a:ext>
            </a:extLst>
          </p:cNvPr>
          <p:cNvSpPr txBox="1"/>
          <p:nvPr/>
        </p:nvSpPr>
        <p:spPr>
          <a:xfrm>
            <a:off x="4283969" y="3330964"/>
            <a:ext cx="4782674" cy="646331"/>
          </a:xfrm>
          <a:prstGeom prst="rect">
            <a:avLst/>
          </a:prstGeom>
          <a:noFill/>
        </p:spPr>
        <p:txBody>
          <a:bodyPr wrap="square" rtlCol="0">
            <a:spAutoFit/>
          </a:bodyPr>
          <a:lstStyle/>
          <a:p>
            <a:r>
              <a:rPr lang="es-CO" dirty="0"/>
              <a:t>Solamente baraja una vez por lo tanto no se solapan los datos. </a:t>
            </a:r>
          </a:p>
        </p:txBody>
      </p:sp>
      <p:sp>
        <p:nvSpPr>
          <p:cNvPr id="10" name="CuadroTexto 9">
            <a:extLst>
              <a:ext uri="{FF2B5EF4-FFF2-40B4-BE49-F238E27FC236}">
                <a16:creationId xmlns:a16="http://schemas.microsoft.com/office/drawing/2014/main" id="{764D94E1-892B-4B64-89E1-2A53E6A7152C}"/>
              </a:ext>
            </a:extLst>
          </p:cNvPr>
          <p:cNvSpPr txBox="1"/>
          <p:nvPr/>
        </p:nvSpPr>
        <p:spPr>
          <a:xfrm>
            <a:off x="25476" y="5217434"/>
            <a:ext cx="4782674" cy="646331"/>
          </a:xfrm>
          <a:prstGeom prst="rect">
            <a:avLst/>
          </a:prstGeom>
          <a:noFill/>
        </p:spPr>
        <p:txBody>
          <a:bodyPr wrap="square" rtlCol="0">
            <a:spAutoFit/>
          </a:bodyPr>
          <a:lstStyle/>
          <a:p>
            <a:r>
              <a:rPr lang="es-CO" dirty="0"/>
              <a:t>Se baraja cada vez (K </a:t>
            </a:r>
            <a:r>
              <a:rPr lang="es-CO" dirty="0" err="1"/>
              <a:t>fold</a:t>
            </a:r>
            <a:r>
              <a:rPr lang="es-CO" dirty="0"/>
              <a:t>) vez por lo tanto  se pueden solapar los datos. </a:t>
            </a:r>
          </a:p>
        </p:txBody>
      </p:sp>
    </p:spTree>
    <p:extLst>
      <p:ext uri="{BB962C8B-B14F-4D97-AF65-F5344CB8AC3E}">
        <p14:creationId xmlns:p14="http://schemas.microsoft.com/office/powerpoint/2010/main" val="2326017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491880" y="2996952"/>
            <a:ext cx="1949573" cy="646331"/>
          </a:xfrm>
          <a:prstGeom prst="rect">
            <a:avLst/>
          </a:prstGeom>
          <a:noFill/>
        </p:spPr>
        <p:txBody>
          <a:bodyPr wrap="none" rtlCol="0">
            <a:spAutoFit/>
          </a:bodyPr>
          <a:lstStyle/>
          <a:p>
            <a:r>
              <a:rPr lang="es-CO" sz="3600" b="1" dirty="0"/>
              <a:t>MÉTRICA</a:t>
            </a:r>
          </a:p>
        </p:txBody>
      </p:sp>
    </p:spTree>
    <p:extLst>
      <p:ext uri="{BB962C8B-B14F-4D97-AF65-F5344CB8AC3E}">
        <p14:creationId xmlns:p14="http://schemas.microsoft.com/office/powerpoint/2010/main" val="247060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99062" y="116632"/>
            <a:ext cx="4245586" cy="523220"/>
          </a:xfrm>
          <a:prstGeom prst="rect">
            <a:avLst/>
          </a:prstGeom>
          <a:noFill/>
        </p:spPr>
        <p:txBody>
          <a:bodyPr wrap="none" rtlCol="0">
            <a:spAutoFit/>
          </a:bodyPr>
          <a:lstStyle/>
          <a:p>
            <a:r>
              <a:rPr lang="es-CO" sz="2800" b="1" dirty="0"/>
              <a:t>MÉTRICA PARA REGRESIÓN</a:t>
            </a:r>
          </a:p>
        </p:txBody>
      </p:sp>
      <p:sp>
        <p:nvSpPr>
          <p:cNvPr id="5" name="Rectángulo 4"/>
          <p:cNvSpPr/>
          <p:nvPr/>
        </p:nvSpPr>
        <p:spPr>
          <a:xfrm>
            <a:off x="251520" y="1134615"/>
            <a:ext cx="3253839" cy="369332"/>
          </a:xfrm>
          <a:prstGeom prst="rect">
            <a:avLst/>
          </a:prstGeom>
        </p:spPr>
        <p:txBody>
          <a:bodyPr wrap="none">
            <a:spAutoFit/>
          </a:bodyPr>
          <a:lstStyle/>
          <a:p>
            <a:r>
              <a:rPr lang="es-CO" b="1" dirty="0">
                <a:latin typeface="medium-content-serif-font"/>
              </a:rPr>
              <a:t>Mean </a:t>
            </a:r>
            <a:r>
              <a:rPr lang="es-CO" b="1" dirty="0" err="1">
                <a:latin typeface="medium-content-serif-font"/>
              </a:rPr>
              <a:t>Absolute</a:t>
            </a:r>
            <a:r>
              <a:rPr lang="es-CO" b="1" dirty="0">
                <a:latin typeface="medium-content-serif-font"/>
              </a:rPr>
              <a:t> Error (MAE):</a:t>
            </a:r>
            <a:endParaRPr lang="es-CO" dirty="0"/>
          </a:p>
        </p:txBody>
      </p:sp>
      <p:pic>
        <p:nvPicPr>
          <p:cNvPr id="9218" name="Picture 2" descr="https://miro.medium.com/max/315/1*OVlFLnMwHDx08PHzqlBDa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511149"/>
            <a:ext cx="3000375" cy="85725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51520" y="3717032"/>
            <a:ext cx="8784976" cy="1200329"/>
          </a:xfrm>
          <a:prstGeom prst="rect">
            <a:avLst/>
          </a:prstGeom>
        </p:spPr>
        <p:txBody>
          <a:bodyPr wrap="square">
            <a:spAutoFit/>
          </a:bodyPr>
          <a:lstStyle/>
          <a:p>
            <a:pPr algn="just"/>
            <a:r>
              <a:rPr lang="en-US" i="1" dirty="0">
                <a:latin typeface="medium-content-serif-font"/>
              </a:rPr>
              <a:t>If the absolute value is not taken (the signs of the errors are not removed), the average error becomes the Mean Bias Error (MBE) and is usually intended to measure average model bias. MBE can convey useful information, but should be interpreted cautiously because positive and negative errors will cancel out.</a:t>
            </a:r>
            <a:endParaRPr lang="es-CO" dirty="0"/>
          </a:p>
        </p:txBody>
      </p:sp>
    </p:spTree>
    <p:extLst>
      <p:ext uri="{BB962C8B-B14F-4D97-AF65-F5344CB8AC3E}">
        <p14:creationId xmlns:p14="http://schemas.microsoft.com/office/powerpoint/2010/main" val="2585506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99062" y="116632"/>
            <a:ext cx="4245586" cy="523220"/>
          </a:xfrm>
          <a:prstGeom prst="rect">
            <a:avLst/>
          </a:prstGeom>
          <a:noFill/>
        </p:spPr>
        <p:txBody>
          <a:bodyPr wrap="none" rtlCol="0">
            <a:spAutoFit/>
          </a:bodyPr>
          <a:lstStyle/>
          <a:p>
            <a:r>
              <a:rPr lang="es-CO" sz="2800" b="1" dirty="0"/>
              <a:t>MÉTRICA PARA REGRESIÓN</a:t>
            </a:r>
          </a:p>
        </p:txBody>
      </p:sp>
      <p:sp>
        <p:nvSpPr>
          <p:cNvPr id="5" name="Rectángulo 4"/>
          <p:cNvSpPr/>
          <p:nvPr/>
        </p:nvSpPr>
        <p:spPr>
          <a:xfrm>
            <a:off x="827584" y="1124744"/>
            <a:ext cx="3954929" cy="369332"/>
          </a:xfrm>
          <a:prstGeom prst="rect">
            <a:avLst/>
          </a:prstGeom>
        </p:spPr>
        <p:txBody>
          <a:bodyPr wrap="none">
            <a:spAutoFit/>
          </a:bodyPr>
          <a:lstStyle/>
          <a:p>
            <a:r>
              <a:rPr lang="en-US" b="1" dirty="0">
                <a:latin typeface="medium-content-serif-font"/>
              </a:rPr>
              <a:t>Root mean squared error (RMSE)</a:t>
            </a:r>
            <a:r>
              <a:rPr lang="en-US" dirty="0">
                <a:latin typeface="medium-content-serif-font"/>
              </a:rPr>
              <a:t>: </a:t>
            </a:r>
            <a:endParaRPr lang="es-CO" dirty="0"/>
          </a:p>
        </p:txBody>
      </p:sp>
      <p:pic>
        <p:nvPicPr>
          <p:cNvPr id="10242" name="Picture 2" descr="https://miro.medium.com/max/327/1*9hQVcasuwx5ddq_s3MFCy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348880"/>
            <a:ext cx="3114675" cy="85725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467544" y="3573016"/>
            <a:ext cx="8496944" cy="923330"/>
          </a:xfrm>
          <a:prstGeom prst="rect">
            <a:avLst/>
          </a:prstGeom>
        </p:spPr>
        <p:txBody>
          <a:bodyPr wrap="square">
            <a:spAutoFit/>
          </a:bodyPr>
          <a:lstStyle/>
          <a:p>
            <a:pPr marL="285750" indent="-285750">
              <a:buFont typeface="Wingdings" panose="05000000000000000000" pitchFamily="2" charset="2"/>
              <a:buChar char="ü"/>
            </a:pPr>
            <a:r>
              <a:rPr lang="en-US" dirty="0">
                <a:latin typeface="medium-content-serif-font"/>
              </a:rPr>
              <a:t>Both metrics can range from 0 to ∞ and are indifferent to the direction of errors.</a:t>
            </a:r>
          </a:p>
          <a:p>
            <a:pPr marL="285750" indent="-285750">
              <a:buFont typeface="Wingdings" panose="05000000000000000000" pitchFamily="2" charset="2"/>
              <a:buChar char="ü"/>
            </a:pPr>
            <a:endParaRPr lang="en-US" dirty="0">
              <a:latin typeface="medium-content-serif-font"/>
            </a:endParaRPr>
          </a:p>
          <a:p>
            <a:pPr marL="285750" indent="-285750">
              <a:buFont typeface="Wingdings" panose="05000000000000000000" pitchFamily="2" charset="2"/>
              <a:buChar char="ü"/>
            </a:pPr>
            <a:r>
              <a:rPr lang="en-US" dirty="0">
                <a:latin typeface="medium-content-serif-font"/>
              </a:rPr>
              <a:t>They are negatively-oriented scores, which means lower values are better.</a:t>
            </a:r>
            <a:endParaRPr lang="es-CO" dirty="0"/>
          </a:p>
        </p:txBody>
      </p:sp>
    </p:spTree>
    <p:extLst>
      <p:ext uri="{BB962C8B-B14F-4D97-AF65-F5344CB8AC3E}">
        <p14:creationId xmlns:p14="http://schemas.microsoft.com/office/powerpoint/2010/main" val="1917512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95536" y="1052736"/>
            <a:ext cx="8208912" cy="923330"/>
          </a:xfrm>
          <a:prstGeom prst="rect">
            <a:avLst/>
          </a:prstGeom>
        </p:spPr>
        <p:txBody>
          <a:bodyPr wrap="square">
            <a:spAutoFit/>
          </a:bodyPr>
          <a:lstStyle/>
          <a:p>
            <a:r>
              <a:rPr lang="en-US" dirty="0">
                <a:solidFill>
                  <a:srgbClr val="111111"/>
                </a:solidFill>
                <a:latin typeface="SourceSansPro"/>
              </a:rPr>
              <a:t>R-squared (R</a:t>
            </a:r>
            <a:r>
              <a:rPr lang="en-US" baseline="30000" dirty="0">
                <a:solidFill>
                  <a:srgbClr val="111111"/>
                </a:solidFill>
                <a:latin typeface="SourceSansPro"/>
              </a:rPr>
              <a:t>2</a:t>
            </a:r>
            <a:r>
              <a:rPr lang="en-US" dirty="0">
                <a:solidFill>
                  <a:srgbClr val="111111"/>
                </a:solidFill>
                <a:latin typeface="SourceSansPro"/>
              </a:rPr>
              <a:t>) is a statistical measure that represents the proportion of the variance for a dependent variable that's explained by an independent variable or variables in a </a:t>
            </a:r>
            <a:r>
              <a:rPr lang="en-US" u="sng" dirty="0">
                <a:solidFill>
                  <a:srgbClr val="2C40D0"/>
                </a:solidFill>
                <a:latin typeface="SourceSansPro"/>
                <a:hlinkClick r:id="rId2"/>
              </a:rPr>
              <a:t>regression </a:t>
            </a:r>
            <a:r>
              <a:rPr lang="en-US" dirty="0">
                <a:solidFill>
                  <a:srgbClr val="111111"/>
                </a:solidFill>
                <a:latin typeface="SourceSansPro"/>
              </a:rPr>
              <a:t>model.</a:t>
            </a:r>
            <a:endParaRPr lang="es-CO" dirty="0"/>
          </a:p>
        </p:txBody>
      </p:sp>
      <p:sp>
        <p:nvSpPr>
          <p:cNvPr id="3" name="Rectángulo 2"/>
          <p:cNvSpPr/>
          <p:nvPr/>
        </p:nvSpPr>
        <p:spPr>
          <a:xfrm>
            <a:off x="1151620" y="2491176"/>
            <a:ext cx="6840760" cy="523220"/>
          </a:xfrm>
          <a:prstGeom prst="rect">
            <a:avLst/>
          </a:prstGeom>
        </p:spPr>
        <p:txBody>
          <a:bodyPr wrap="square">
            <a:spAutoFit/>
          </a:bodyPr>
          <a:lstStyle/>
          <a:p>
            <a:pPr algn="ctr"/>
            <a:r>
              <a:rPr lang="en-US" sz="1400" i="1" dirty="0">
                <a:solidFill>
                  <a:srgbClr val="111111"/>
                </a:solidFill>
                <a:latin typeface="SourceSansPro"/>
              </a:rPr>
              <a:t> if the R</a:t>
            </a:r>
            <a:r>
              <a:rPr lang="en-US" sz="1400" i="1" baseline="30000" dirty="0">
                <a:solidFill>
                  <a:srgbClr val="111111"/>
                </a:solidFill>
                <a:latin typeface="SourceSansPro"/>
              </a:rPr>
              <a:t>2</a:t>
            </a:r>
            <a:r>
              <a:rPr lang="en-US" sz="1400" i="1" dirty="0">
                <a:solidFill>
                  <a:srgbClr val="111111"/>
                </a:solidFill>
                <a:latin typeface="SourceSansPro"/>
              </a:rPr>
              <a:t> of a model is 0.50, then approximately half of the observed variation can be explained by the model's inputs.</a:t>
            </a:r>
            <a:endParaRPr lang="es-CO" sz="1400" i="1" dirty="0"/>
          </a:p>
        </p:txBody>
      </p:sp>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4245586" cy="523220"/>
          </a:xfrm>
          <a:prstGeom prst="rect">
            <a:avLst/>
          </a:prstGeom>
          <a:noFill/>
        </p:spPr>
        <p:txBody>
          <a:bodyPr wrap="none" rtlCol="0">
            <a:spAutoFit/>
          </a:bodyPr>
          <a:lstStyle/>
          <a:p>
            <a:r>
              <a:rPr lang="es-CO" sz="2800" b="1" dirty="0"/>
              <a:t>MÉTRICA PARA REGRESIÓN</a:t>
            </a:r>
          </a:p>
        </p:txBody>
      </p:sp>
      <p:pic>
        <p:nvPicPr>
          <p:cNvPr id="11266" name="Picture 2" descr="r squared equ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4581128"/>
            <a:ext cx="2331862" cy="7200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um squared error equ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72" y="5589240"/>
            <a:ext cx="2319844" cy="108012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um squared error for regression equ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304" y="3717032"/>
            <a:ext cx="2732446" cy="12241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de flecha 7"/>
          <p:cNvCxnSpPr/>
          <p:nvPr/>
        </p:nvCxnSpPr>
        <p:spPr>
          <a:xfrm flipV="1">
            <a:off x="3131840" y="4293096"/>
            <a:ext cx="144016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131840" y="5229200"/>
            <a:ext cx="1440160"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228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101">
            <a:extLst>
              <a:ext uri="{FF2B5EF4-FFF2-40B4-BE49-F238E27FC236}">
                <a16:creationId xmlns:a16="http://schemas.microsoft.com/office/drawing/2014/main" id="{21D0A2B5-1648-4256-97C5-D6F1901CC1BD}"/>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3" name="Shape 100">
            <a:extLst>
              <a:ext uri="{FF2B5EF4-FFF2-40B4-BE49-F238E27FC236}">
                <a16:creationId xmlns:a16="http://schemas.microsoft.com/office/drawing/2014/main" id="{A1652208-E3BF-4E11-9087-03BE3D491950}"/>
              </a:ext>
            </a:extLst>
          </p:cNvPr>
          <p:cNvSpPr txBox="1"/>
          <p:nvPr/>
        </p:nvSpPr>
        <p:spPr>
          <a:xfrm>
            <a:off x="101643" y="0"/>
            <a:ext cx="730909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EVALUACIÓN DEL MODELO</a:t>
            </a:r>
          </a:p>
        </p:txBody>
      </p:sp>
      <p:pic>
        <p:nvPicPr>
          <p:cNvPr id="4" name="Shape 102">
            <a:extLst>
              <a:ext uri="{FF2B5EF4-FFF2-40B4-BE49-F238E27FC236}">
                <a16:creationId xmlns:a16="http://schemas.microsoft.com/office/drawing/2014/main" id="{DC3DA5C9-EA48-4B75-9EBE-303736480157}"/>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
        <p:nvSpPr>
          <p:cNvPr id="5" name="Rectangle 4">
            <a:extLst>
              <a:ext uri="{FF2B5EF4-FFF2-40B4-BE49-F238E27FC236}">
                <a16:creationId xmlns:a16="http://schemas.microsoft.com/office/drawing/2014/main" id="{31D1C0CF-4459-4B3E-B022-BDEC5EB57001}"/>
              </a:ext>
            </a:extLst>
          </p:cNvPr>
          <p:cNvSpPr/>
          <p:nvPr/>
        </p:nvSpPr>
        <p:spPr>
          <a:xfrm>
            <a:off x="212929" y="979571"/>
            <a:ext cx="8554369" cy="2031325"/>
          </a:xfrm>
          <a:prstGeom prst="rect">
            <a:avLst/>
          </a:prstGeom>
        </p:spPr>
        <p:txBody>
          <a:bodyPr wrap="square">
            <a:spAutoFit/>
          </a:bodyPr>
          <a:lstStyle/>
          <a:p>
            <a:pPr algn="just"/>
            <a:r>
              <a:rPr lang="es-CO" sz="1800" dirty="0">
                <a:latin typeface="Calibri" panose="020F0502020204030204" pitchFamily="34" charset="0"/>
                <a:cs typeface="Calibri" panose="020F0502020204030204" pitchFamily="34" charset="0"/>
              </a:rPr>
              <a:t>Considera dos aspectos del desempeño de un modelo: </a:t>
            </a:r>
          </a:p>
          <a:p>
            <a:pPr algn="just"/>
            <a:endParaRPr lang="es-CO" dirty="0">
              <a:latin typeface="Calibri" panose="020F0502020204030204" pitchFamily="34" charset="0"/>
              <a:cs typeface="Calibri" panose="020F0502020204030204" pitchFamily="34" charset="0"/>
            </a:endParaRPr>
          </a:p>
          <a:p>
            <a:pPr marL="400050" indent="-400050" algn="just">
              <a:buAutoNum type="romanLcParenBoth"/>
            </a:pPr>
            <a:r>
              <a:rPr lang="es-CO" sz="1800" dirty="0">
                <a:latin typeface="Calibri" panose="020F0502020204030204" pitchFamily="34" charset="0"/>
                <a:cs typeface="Calibri" panose="020F0502020204030204" pitchFamily="34" charset="0"/>
              </a:rPr>
              <a:t>poder explicativo: el cual consiste en la evaluación del poder de explicación, el cual mide la fuerza de la relación indicada por la función f, </a:t>
            </a:r>
          </a:p>
          <a:p>
            <a:pPr marL="400050" indent="-400050" algn="just">
              <a:buAutoNum type="romanLcParenBoth"/>
            </a:pPr>
            <a:endParaRPr lang="es-CO" dirty="0">
              <a:latin typeface="Calibri" panose="020F0502020204030204" pitchFamily="34" charset="0"/>
              <a:cs typeface="Calibri" panose="020F0502020204030204" pitchFamily="34" charset="0"/>
            </a:endParaRPr>
          </a:p>
          <a:p>
            <a:pPr marL="400050" indent="-400050" algn="just">
              <a:buAutoNum type="romanLcParenBoth"/>
            </a:pPr>
            <a:r>
              <a:rPr lang="es-CO" sz="1800" dirty="0">
                <a:latin typeface="Calibri" panose="020F0502020204030204" pitchFamily="34" charset="0"/>
                <a:cs typeface="Calibri" panose="020F0502020204030204" pitchFamily="34" charset="0"/>
              </a:rPr>
              <a:t>(ii) poder predictivo se refiere al desempeño de la función f con nuevos datos.</a:t>
            </a:r>
          </a:p>
          <a:p>
            <a:pPr algn="just"/>
            <a:endParaRPr lang="es-CO"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8142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17240" y="1392327"/>
            <a:ext cx="3938736" cy="369332"/>
          </a:xfrm>
          <a:prstGeom prst="rect">
            <a:avLst/>
          </a:prstGeom>
          <a:noFill/>
        </p:spPr>
        <p:txBody>
          <a:bodyPr wrap="square" rtlCol="0">
            <a:spAutoFit/>
          </a:bodyPr>
          <a:lstStyle/>
          <a:p>
            <a:r>
              <a:rPr lang="es-CO" dirty="0"/>
              <a:t>Matriz de confusión</a:t>
            </a:r>
          </a:p>
        </p:txBody>
      </p:sp>
      <p:pic>
        <p:nvPicPr>
          <p:cNvPr id="5"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6"/>
          <p:cNvSpPr txBox="1"/>
          <p:nvPr/>
        </p:nvSpPr>
        <p:spPr>
          <a:xfrm>
            <a:off x="99062" y="116632"/>
            <a:ext cx="4785541" cy="523220"/>
          </a:xfrm>
          <a:prstGeom prst="rect">
            <a:avLst/>
          </a:prstGeom>
          <a:noFill/>
        </p:spPr>
        <p:txBody>
          <a:bodyPr wrap="none" rtlCol="0">
            <a:spAutoFit/>
          </a:bodyPr>
          <a:lstStyle/>
          <a:p>
            <a:r>
              <a:rPr lang="es-CO" sz="2800" b="1" dirty="0"/>
              <a:t>MÉTRICA PARA CLASIFICACIÓN</a:t>
            </a:r>
          </a:p>
        </p:txBody>
      </p:sp>
      <p:sp>
        <p:nvSpPr>
          <p:cNvPr id="8" name="CuadroTexto 7"/>
          <p:cNvSpPr txBox="1"/>
          <p:nvPr/>
        </p:nvSpPr>
        <p:spPr>
          <a:xfrm>
            <a:off x="4545493" y="6563290"/>
            <a:ext cx="4589718" cy="246221"/>
          </a:xfrm>
          <a:prstGeom prst="rect">
            <a:avLst/>
          </a:prstGeom>
          <a:noFill/>
        </p:spPr>
        <p:txBody>
          <a:bodyPr wrap="none" rtlCol="0">
            <a:spAutoFit/>
          </a:bodyPr>
          <a:lstStyle/>
          <a:p>
            <a:r>
              <a:rPr lang="en-US" sz="1000" dirty="0" err="1"/>
              <a:t>Fuente</a:t>
            </a:r>
            <a:r>
              <a:rPr lang="en-US" sz="1000" dirty="0"/>
              <a:t>: AGS (2007) Guidelines for landslide susceptibility, hazard and risk assessment</a:t>
            </a:r>
          </a:p>
        </p:txBody>
      </p:sp>
      <p:sp>
        <p:nvSpPr>
          <p:cNvPr id="3" name="CuadroTexto 2"/>
          <p:cNvSpPr txBox="1"/>
          <p:nvPr/>
        </p:nvSpPr>
        <p:spPr>
          <a:xfrm>
            <a:off x="417240" y="2407161"/>
            <a:ext cx="3564117" cy="369332"/>
          </a:xfrm>
          <a:prstGeom prst="rect">
            <a:avLst/>
          </a:prstGeom>
          <a:noFill/>
        </p:spPr>
        <p:txBody>
          <a:bodyPr wrap="none" rtlCol="0">
            <a:spAutoFit/>
          </a:bodyPr>
          <a:lstStyle/>
          <a:p>
            <a:r>
              <a:rPr lang="es-CO" dirty="0"/>
              <a:t>Distancia a clasificación perfecta (r)</a:t>
            </a:r>
          </a:p>
        </p:txBody>
      </p:sp>
      <p:sp>
        <p:nvSpPr>
          <p:cNvPr id="14" name="CuadroTexto 13"/>
          <p:cNvSpPr txBox="1"/>
          <p:nvPr/>
        </p:nvSpPr>
        <p:spPr>
          <a:xfrm>
            <a:off x="417240" y="2914578"/>
            <a:ext cx="2783519" cy="369332"/>
          </a:xfrm>
          <a:prstGeom prst="rect">
            <a:avLst/>
          </a:prstGeom>
          <a:noFill/>
        </p:spPr>
        <p:txBody>
          <a:bodyPr wrap="none" rtlCol="0">
            <a:spAutoFit/>
          </a:bodyPr>
          <a:lstStyle/>
          <a:p>
            <a:r>
              <a:rPr lang="es-CO" dirty="0"/>
              <a:t>Área bajo la curva (</a:t>
            </a:r>
            <a:r>
              <a:rPr lang="es-CO" i="1" dirty="0"/>
              <a:t>AUROC</a:t>
            </a:r>
            <a:r>
              <a:rPr lang="es-CO" dirty="0"/>
              <a:t>)</a:t>
            </a:r>
          </a:p>
        </p:txBody>
      </p:sp>
      <p:sp>
        <p:nvSpPr>
          <p:cNvPr id="16" name="Rectángulo 15"/>
          <p:cNvSpPr/>
          <p:nvPr/>
        </p:nvSpPr>
        <p:spPr>
          <a:xfrm>
            <a:off x="417240" y="1899744"/>
            <a:ext cx="3112519" cy="369332"/>
          </a:xfrm>
          <a:prstGeom prst="rect">
            <a:avLst/>
          </a:prstGeom>
        </p:spPr>
        <p:txBody>
          <a:bodyPr wrap="none">
            <a:spAutoFit/>
          </a:bodyPr>
          <a:lstStyle/>
          <a:p>
            <a:r>
              <a:rPr lang="es-CO" dirty="0"/>
              <a:t>Curvas ROC (</a:t>
            </a:r>
            <a:r>
              <a:rPr lang="en-US" i="1" dirty="0"/>
              <a:t>TPR </a:t>
            </a:r>
            <a:r>
              <a:rPr lang="en-US" i="1" dirty="0" err="1"/>
              <a:t>vs</a:t>
            </a:r>
            <a:r>
              <a:rPr lang="en-US" i="1" dirty="0"/>
              <a:t> FPR curves</a:t>
            </a:r>
            <a:r>
              <a:rPr lang="es-CO" dirty="0"/>
              <a:t>)</a:t>
            </a:r>
          </a:p>
        </p:txBody>
      </p:sp>
    </p:spTree>
    <p:extLst>
      <p:ext uri="{BB962C8B-B14F-4D97-AF65-F5344CB8AC3E}">
        <p14:creationId xmlns:p14="http://schemas.microsoft.com/office/powerpoint/2010/main" val="3273460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7F61CEB-7636-40C8-A437-900CEE886932}"/>
              </a:ext>
            </a:extLst>
          </p:cNvPr>
          <p:cNvPicPr>
            <a:picLocks noChangeAspect="1"/>
          </p:cNvPicPr>
          <p:nvPr/>
        </p:nvPicPr>
        <p:blipFill>
          <a:blip r:embed="rId2"/>
          <a:stretch>
            <a:fillRect/>
          </a:stretch>
        </p:blipFill>
        <p:spPr>
          <a:xfrm>
            <a:off x="710354" y="94429"/>
            <a:ext cx="7723292" cy="6669142"/>
          </a:xfrm>
          <a:prstGeom prst="rect">
            <a:avLst/>
          </a:prstGeom>
        </p:spPr>
      </p:pic>
    </p:spTree>
    <p:extLst>
      <p:ext uri="{BB962C8B-B14F-4D97-AF65-F5344CB8AC3E}">
        <p14:creationId xmlns:p14="http://schemas.microsoft.com/office/powerpoint/2010/main" val="1698595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AA61414-BB9A-4118-8F19-EA1491414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091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E126202-49BA-41C8-BE38-64A14499967F}"/>
              </a:ext>
            </a:extLst>
          </p:cNvPr>
          <p:cNvPicPr>
            <a:picLocks noChangeAspect="1"/>
          </p:cNvPicPr>
          <p:nvPr/>
        </p:nvPicPr>
        <p:blipFill>
          <a:blip r:embed="rId2"/>
          <a:stretch>
            <a:fillRect/>
          </a:stretch>
        </p:blipFill>
        <p:spPr>
          <a:xfrm>
            <a:off x="710354" y="272273"/>
            <a:ext cx="7723292" cy="6313454"/>
          </a:xfrm>
          <a:prstGeom prst="rect">
            <a:avLst/>
          </a:prstGeom>
        </p:spPr>
      </p:pic>
    </p:spTree>
    <p:extLst>
      <p:ext uri="{BB962C8B-B14F-4D97-AF65-F5344CB8AC3E}">
        <p14:creationId xmlns:p14="http://schemas.microsoft.com/office/powerpoint/2010/main" val="2473591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BFFD4E-9D10-48DB-A7AD-874D3F9E6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937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F723903-6D35-4550-A854-015C4F4955B7}"/>
              </a:ext>
            </a:extLst>
          </p:cNvPr>
          <p:cNvPicPr>
            <a:picLocks noChangeAspect="1"/>
          </p:cNvPicPr>
          <p:nvPr/>
        </p:nvPicPr>
        <p:blipFill>
          <a:blip r:embed="rId2"/>
          <a:stretch>
            <a:fillRect/>
          </a:stretch>
        </p:blipFill>
        <p:spPr>
          <a:xfrm>
            <a:off x="710354" y="246866"/>
            <a:ext cx="7723292" cy="6364267"/>
          </a:xfrm>
          <a:prstGeom prst="rect">
            <a:avLst/>
          </a:prstGeom>
        </p:spPr>
      </p:pic>
    </p:spTree>
    <p:extLst>
      <p:ext uri="{BB962C8B-B14F-4D97-AF65-F5344CB8AC3E}">
        <p14:creationId xmlns:p14="http://schemas.microsoft.com/office/powerpoint/2010/main" val="4237020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F8B2DA4-14E9-485E-ACFB-AB9EE7F6F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32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3A8AA0-2346-46A0-8DD4-786C262B311A}"/>
              </a:ext>
            </a:extLst>
          </p:cNvPr>
          <p:cNvPicPr>
            <a:picLocks noChangeAspect="1"/>
          </p:cNvPicPr>
          <p:nvPr/>
        </p:nvPicPr>
        <p:blipFill>
          <a:blip r:embed="rId2"/>
          <a:stretch>
            <a:fillRect/>
          </a:stretch>
        </p:blipFill>
        <p:spPr>
          <a:xfrm>
            <a:off x="0" y="803523"/>
            <a:ext cx="9144000" cy="5250954"/>
          </a:xfrm>
          <a:prstGeom prst="rect">
            <a:avLst/>
          </a:prstGeom>
        </p:spPr>
      </p:pic>
    </p:spTree>
    <p:extLst>
      <p:ext uri="{BB962C8B-B14F-4D97-AF65-F5344CB8AC3E}">
        <p14:creationId xmlns:p14="http://schemas.microsoft.com/office/powerpoint/2010/main" val="2181434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1E4368C-8D1F-4818-8A84-631676CD8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81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9C40B6D-1AB8-4C6A-B695-9D9EDCE818B4}"/>
              </a:ext>
            </a:extLst>
          </p:cNvPr>
          <p:cNvPicPr>
            <a:picLocks noChangeAspect="1"/>
          </p:cNvPicPr>
          <p:nvPr/>
        </p:nvPicPr>
        <p:blipFill>
          <a:blip r:embed="rId2"/>
          <a:stretch>
            <a:fillRect/>
          </a:stretch>
        </p:blipFill>
        <p:spPr>
          <a:xfrm>
            <a:off x="0" y="793131"/>
            <a:ext cx="9144000" cy="5271737"/>
          </a:xfrm>
          <a:prstGeom prst="rect">
            <a:avLst/>
          </a:prstGeom>
        </p:spPr>
      </p:pic>
    </p:spTree>
    <p:extLst>
      <p:ext uri="{BB962C8B-B14F-4D97-AF65-F5344CB8AC3E}">
        <p14:creationId xmlns:p14="http://schemas.microsoft.com/office/powerpoint/2010/main" val="3789076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F73827-AEA7-4071-8A5C-2A51028462DD}"/>
              </a:ext>
            </a:extLst>
          </p:cNvPr>
          <p:cNvSpPr/>
          <p:nvPr/>
        </p:nvSpPr>
        <p:spPr>
          <a:xfrm>
            <a:off x="214317" y="845859"/>
            <a:ext cx="8554370" cy="2585323"/>
          </a:xfrm>
          <a:prstGeom prst="rect">
            <a:avLst/>
          </a:prstGeom>
        </p:spPr>
        <p:txBody>
          <a:bodyPr wrap="square">
            <a:spAutoFit/>
          </a:bodyPr>
          <a:lstStyle/>
          <a:p>
            <a:r>
              <a:rPr lang="es-CO" sz="1800" dirty="0">
                <a:latin typeface="Calibri" panose="020F0502020204030204" pitchFamily="34" charset="0"/>
                <a:cs typeface="Calibri" panose="020F0502020204030204" pitchFamily="34" charset="0"/>
              </a:rPr>
              <a:t>La validación en </a:t>
            </a:r>
            <a:r>
              <a:rPr lang="es-CO" sz="1800" b="1" dirty="0">
                <a:latin typeface="Calibri" panose="020F0502020204030204" pitchFamily="34" charset="0"/>
                <a:cs typeface="Calibri" panose="020F0502020204030204" pitchFamily="34" charset="0"/>
              </a:rPr>
              <a:t>modelos explicativos </a:t>
            </a:r>
            <a:r>
              <a:rPr lang="es-CO" sz="1800" dirty="0">
                <a:latin typeface="Calibri" panose="020F0502020204030204" pitchFamily="34" charset="0"/>
                <a:cs typeface="Calibri" panose="020F0502020204030204" pitchFamily="34" charset="0"/>
              </a:rPr>
              <a:t>consiste de dos partes: </a:t>
            </a:r>
          </a:p>
          <a:p>
            <a:endParaRPr lang="es-CO" dirty="0">
              <a:latin typeface="Calibri" panose="020F0502020204030204" pitchFamily="34" charset="0"/>
              <a:cs typeface="Calibri" panose="020F0502020204030204" pitchFamily="34" charset="0"/>
            </a:endParaRPr>
          </a:p>
          <a:p>
            <a:pPr marL="400050" indent="-400050">
              <a:buAutoNum type="romanLcParenBoth"/>
            </a:pPr>
            <a:r>
              <a:rPr lang="es-CO" sz="1800" dirty="0">
                <a:latin typeface="Calibri" panose="020F0502020204030204" pitchFamily="34" charset="0"/>
                <a:cs typeface="Calibri" panose="020F0502020204030204" pitchFamily="34" charset="0"/>
              </a:rPr>
              <a:t>validar que la función f adecuadamente representa F, y </a:t>
            </a:r>
          </a:p>
          <a:p>
            <a:pPr marL="400050" indent="-400050">
              <a:buAutoNum type="romanLcParenBoth"/>
            </a:pPr>
            <a:endParaRPr lang="es-CO" dirty="0">
              <a:latin typeface="Calibri" panose="020F0502020204030204" pitchFamily="34" charset="0"/>
              <a:cs typeface="Calibri" panose="020F0502020204030204" pitchFamily="34" charset="0"/>
            </a:endParaRPr>
          </a:p>
          <a:p>
            <a:pPr marL="400050" indent="-400050">
              <a:buAutoNum type="romanLcParenBoth"/>
            </a:pPr>
            <a:r>
              <a:rPr lang="es-CO" sz="1800" dirty="0">
                <a:latin typeface="Calibri" panose="020F0502020204030204" pitchFamily="34" charset="0"/>
                <a:cs typeface="Calibri" panose="020F0502020204030204" pitchFamily="34" charset="0"/>
              </a:rPr>
              <a:t>el ajuste del modelo que valida que la función f se ajuste a los datos (</a:t>
            </a:r>
            <a:r>
              <a:rPr lang="es-CO" sz="1800" dirty="0" err="1">
                <a:latin typeface="Calibri" panose="020F0502020204030204" pitchFamily="34" charset="0"/>
                <a:cs typeface="Calibri" panose="020F0502020204030204" pitchFamily="34" charset="0"/>
              </a:rPr>
              <a:t>X,y</a:t>
            </a:r>
            <a:r>
              <a:rPr lang="es-CO" sz="1800" dirty="0">
                <a:latin typeface="Calibri" panose="020F0502020204030204" pitchFamily="34" charset="0"/>
                <a:cs typeface="Calibri" panose="020F0502020204030204" pitchFamily="34" charset="0"/>
              </a:rPr>
              <a:t>).</a:t>
            </a:r>
          </a:p>
          <a:p>
            <a:endParaRPr lang="es-CO" sz="1800" dirty="0">
              <a:latin typeface="Calibri" panose="020F0502020204030204" pitchFamily="34" charset="0"/>
              <a:cs typeface="Calibri" panose="020F0502020204030204" pitchFamily="34" charset="0"/>
            </a:endParaRPr>
          </a:p>
          <a:p>
            <a:r>
              <a:rPr lang="es-CO" sz="1800" dirty="0">
                <a:latin typeface="Calibri" panose="020F0502020204030204" pitchFamily="34" charset="0"/>
                <a:cs typeface="Calibri" panose="020F0502020204030204" pitchFamily="34" charset="0"/>
              </a:rPr>
              <a:t>La validación en </a:t>
            </a:r>
            <a:r>
              <a:rPr lang="es-CO" sz="1800" b="1" dirty="0">
                <a:latin typeface="Calibri" panose="020F0502020204030204" pitchFamily="34" charset="0"/>
                <a:cs typeface="Calibri" panose="020F0502020204030204" pitchFamily="34" charset="0"/>
              </a:rPr>
              <a:t>modelo predictivos </a:t>
            </a:r>
            <a:r>
              <a:rPr lang="es-CO" sz="1800" dirty="0">
                <a:latin typeface="Calibri" panose="020F0502020204030204" pitchFamily="34" charset="0"/>
                <a:cs typeface="Calibri" panose="020F0502020204030204" pitchFamily="34" charset="0"/>
              </a:rPr>
              <a:t>se enfoca en la generalización, la cual consiste en la habilidad de la función f en predecir con nuevos datos (</a:t>
            </a:r>
            <a:r>
              <a:rPr lang="es-CO" sz="1800" dirty="0" err="1">
                <a:latin typeface="Calibri" panose="020F0502020204030204" pitchFamily="34" charset="0"/>
                <a:cs typeface="Calibri" panose="020F0502020204030204" pitchFamily="34" charset="0"/>
              </a:rPr>
              <a:t>X,y</a:t>
            </a:r>
            <a:r>
              <a:rPr lang="es-CO" sz="1800" dirty="0">
                <a:latin typeface="Calibri" panose="020F0502020204030204" pitchFamily="34" charset="0"/>
                <a:cs typeface="Calibri" panose="020F0502020204030204" pitchFamily="34" charset="0"/>
              </a:rPr>
              <a:t>).</a:t>
            </a:r>
          </a:p>
          <a:p>
            <a:endParaRPr lang="es-CO" sz="1800" dirty="0">
              <a:latin typeface="Calibri" panose="020F0502020204030204" pitchFamily="34" charset="0"/>
              <a:cs typeface="Calibri" panose="020F0502020204030204" pitchFamily="34" charset="0"/>
            </a:endParaRPr>
          </a:p>
        </p:txBody>
      </p:sp>
      <p:cxnSp>
        <p:nvCxnSpPr>
          <p:cNvPr id="7" name="Shape 101">
            <a:extLst>
              <a:ext uri="{FF2B5EF4-FFF2-40B4-BE49-F238E27FC236}">
                <a16:creationId xmlns:a16="http://schemas.microsoft.com/office/drawing/2014/main" id="{4E52F950-C2EE-45DE-8AE8-532A04CB3960}"/>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8" name="Shape 100">
            <a:extLst>
              <a:ext uri="{FF2B5EF4-FFF2-40B4-BE49-F238E27FC236}">
                <a16:creationId xmlns:a16="http://schemas.microsoft.com/office/drawing/2014/main" id="{7087E0C2-6070-481D-9D2E-455C9BA51CB7}"/>
              </a:ext>
            </a:extLst>
          </p:cNvPr>
          <p:cNvSpPr txBox="1"/>
          <p:nvPr/>
        </p:nvSpPr>
        <p:spPr>
          <a:xfrm>
            <a:off x="101643" y="0"/>
            <a:ext cx="7309091"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VALIDACIÓN</a:t>
            </a:r>
          </a:p>
        </p:txBody>
      </p:sp>
      <p:pic>
        <p:nvPicPr>
          <p:cNvPr id="9" name="Shape 102">
            <a:extLst>
              <a:ext uri="{FF2B5EF4-FFF2-40B4-BE49-F238E27FC236}">
                <a16:creationId xmlns:a16="http://schemas.microsoft.com/office/drawing/2014/main" id="{CB1D4210-90B1-4B45-902A-D1DD8626560C}"/>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606156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C38B073-DA60-49ED-A3AE-5C5D490C2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509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2421AD9-A21F-4DE5-93E8-1EE01002973F}"/>
              </a:ext>
            </a:extLst>
          </p:cNvPr>
          <p:cNvPicPr>
            <a:picLocks noChangeAspect="1"/>
          </p:cNvPicPr>
          <p:nvPr/>
        </p:nvPicPr>
        <p:blipFill>
          <a:blip r:embed="rId2"/>
          <a:stretch>
            <a:fillRect/>
          </a:stretch>
        </p:blipFill>
        <p:spPr>
          <a:xfrm>
            <a:off x="0" y="801513"/>
            <a:ext cx="9144000" cy="5254973"/>
          </a:xfrm>
          <a:prstGeom prst="rect">
            <a:avLst/>
          </a:prstGeom>
        </p:spPr>
      </p:pic>
    </p:spTree>
    <p:extLst>
      <p:ext uri="{BB962C8B-B14F-4D97-AF65-F5344CB8AC3E}">
        <p14:creationId xmlns:p14="http://schemas.microsoft.com/office/powerpoint/2010/main" val="294994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8277A25-432F-4480-8CF1-EAD2061DC6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066800"/>
            <a:ext cx="68961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455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CE3FD8B-0190-494A-9E35-192E926F4C20}"/>
              </a:ext>
            </a:extLst>
          </p:cNvPr>
          <p:cNvPicPr>
            <a:picLocks noChangeAspect="1"/>
          </p:cNvPicPr>
          <p:nvPr/>
        </p:nvPicPr>
        <p:blipFill>
          <a:blip r:embed="rId2"/>
          <a:stretch>
            <a:fillRect/>
          </a:stretch>
        </p:blipFill>
        <p:spPr>
          <a:xfrm>
            <a:off x="0" y="712446"/>
            <a:ext cx="9144000" cy="5433108"/>
          </a:xfrm>
          <a:prstGeom prst="rect">
            <a:avLst/>
          </a:prstGeom>
        </p:spPr>
      </p:pic>
    </p:spTree>
    <p:extLst>
      <p:ext uri="{BB962C8B-B14F-4D97-AF65-F5344CB8AC3E}">
        <p14:creationId xmlns:p14="http://schemas.microsoft.com/office/powerpoint/2010/main" val="528295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767A00C-1C7E-4FE9-B98F-1541A681DB4F}"/>
              </a:ext>
            </a:extLst>
          </p:cNvPr>
          <p:cNvPicPr>
            <a:picLocks noChangeAspect="1"/>
          </p:cNvPicPr>
          <p:nvPr/>
        </p:nvPicPr>
        <p:blipFill>
          <a:blip r:embed="rId2"/>
          <a:stretch>
            <a:fillRect/>
          </a:stretch>
        </p:blipFill>
        <p:spPr>
          <a:xfrm>
            <a:off x="0" y="816358"/>
            <a:ext cx="9144000" cy="5225284"/>
          </a:xfrm>
          <a:prstGeom prst="rect">
            <a:avLst/>
          </a:prstGeom>
        </p:spPr>
      </p:pic>
    </p:spTree>
    <p:extLst>
      <p:ext uri="{BB962C8B-B14F-4D97-AF65-F5344CB8AC3E}">
        <p14:creationId xmlns:p14="http://schemas.microsoft.com/office/powerpoint/2010/main" val="1810847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5BAB9ED-D905-4BB6-B9B7-6C522EDD1002}"/>
              </a:ext>
            </a:extLst>
          </p:cNvPr>
          <p:cNvPicPr>
            <a:picLocks noChangeAspect="1"/>
          </p:cNvPicPr>
          <p:nvPr/>
        </p:nvPicPr>
        <p:blipFill>
          <a:blip r:embed="rId2"/>
          <a:stretch>
            <a:fillRect/>
          </a:stretch>
        </p:blipFill>
        <p:spPr>
          <a:xfrm>
            <a:off x="0" y="760271"/>
            <a:ext cx="9144000" cy="5337457"/>
          </a:xfrm>
          <a:prstGeom prst="rect">
            <a:avLst/>
          </a:prstGeom>
        </p:spPr>
      </p:pic>
    </p:spTree>
    <p:extLst>
      <p:ext uri="{BB962C8B-B14F-4D97-AF65-F5344CB8AC3E}">
        <p14:creationId xmlns:p14="http://schemas.microsoft.com/office/powerpoint/2010/main" val="765322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7E02D21-233B-4379-85E3-9986E04A99ED}"/>
              </a:ext>
            </a:extLst>
          </p:cNvPr>
          <p:cNvPicPr>
            <a:picLocks noChangeAspect="1"/>
          </p:cNvPicPr>
          <p:nvPr/>
        </p:nvPicPr>
        <p:blipFill>
          <a:blip r:embed="rId2"/>
          <a:stretch>
            <a:fillRect/>
          </a:stretch>
        </p:blipFill>
        <p:spPr>
          <a:xfrm>
            <a:off x="0" y="2061050"/>
            <a:ext cx="9144000" cy="2735900"/>
          </a:xfrm>
          <a:prstGeom prst="rect">
            <a:avLst/>
          </a:prstGeom>
        </p:spPr>
      </p:pic>
      <p:pic>
        <p:nvPicPr>
          <p:cNvPr id="3" name="6 Imagen">
            <a:extLst>
              <a:ext uri="{FF2B5EF4-FFF2-40B4-BE49-F238E27FC236}">
                <a16:creationId xmlns:a16="http://schemas.microsoft.com/office/drawing/2014/main" id="{E4784266-8464-448E-80E0-6FB16A3EF8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9E1081CC-44E4-41E0-8C2B-9CF77F1DD0E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07D8227D-52EB-4E24-B1FE-69D4A9ED9FEB}"/>
              </a:ext>
            </a:extLst>
          </p:cNvPr>
          <p:cNvSpPr txBox="1"/>
          <p:nvPr/>
        </p:nvSpPr>
        <p:spPr>
          <a:xfrm>
            <a:off x="99062" y="116632"/>
            <a:ext cx="4941481" cy="523220"/>
          </a:xfrm>
          <a:prstGeom prst="rect">
            <a:avLst/>
          </a:prstGeom>
          <a:noFill/>
        </p:spPr>
        <p:txBody>
          <a:bodyPr wrap="none" rtlCol="0">
            <a:spAutoFit/>
          </a:bodyPr>
          <a:lstStyle/>
          <a:p>
            <a:r>
              <a:rPr lang="es-CO" sz="2800" b="1" dirty="0"/>
              <a:t>PRECISION – RECALL TRADE OFF</a:t>
            </a:r>
          </a:p>
        </p:txBody>
      </p:sp>
      <p:cxnSp>
        <p:nvCxnSpPr>
          <p:cNvPr id="7" name="Conector recto 6">
            <a:extLst>
              <a:ext uri="{FF2B5EF4-FFF2-40B4-BE49-F238E27FC236}">
                <a16:creationId xmlns:a16="http://schemas.microsoft.com/office/drawing/2014/main" id="{F6DC3DD9-ADD3-4BD6-9941-FDCE332C3819}"/>
              </a:ext>
            </a:extLst>
          </p:cNvPr>
          <p:cNvCxnSpPr>
            <a:cxnSpLocks/>
          </p:cNvCxnSpPr>
          <p:nvPr/>
        </p:nvCxnSpPr>
        <p:spPr>
          <a:xfrm>
            <a:off x="4283968" y="2780928"/>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DE5CC4B7-182C-452E-B905-F9F0A86A4974}"/>
              </a:ext>
            </a:extLst>
          </p:cNvPr>
          <p:cNvCxnSpPr>
            <a:cxnSpLocks/>
          </p:cNvCxnSpPr>
          <p:nvPr/>
        </p:nvCxnSpPr>
        <p:spPr>
          <a:xfrm>
            <a:off x="4139952" y="3772339"/>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B9D89ACC-9066-4338-9779-061CA802C1A2}"/>
              </a:ext>
            </a:extLst>
          </p:cNvPr>
          <p:cNvCxnSpPr>
            <a:cxnSpLocks/>
          </p:cNvCxnSpPr>
          <p:nvPr/>
        </p:nvCxnSpPr>
        <p:spPr>
          <a:xfrm>
            <a:off x="2843808" y="3772339"/>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593378F-7267-4D67-BC2B-6DFE4F9CDB54}"/>
              </a:ext>
            </a:extLst>
          </p:cNvPr>
          <p:cNvCxnSpPr>
            <a:cxnSpLocks/>
          </p:cNvCxnSpPr>
          <p:nvPr/>
        </p:nvCxnSpPr>
        <p:spPr>
          <a:xfrm>
            <a:off x="4644008" y="3772339"/>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B92DF8BA-915A-4705-B362-AFB598094585}"/>
              </a:ext>
            </a:extLst>
          </p:cNvPr>
          <p:cNvCxnSpPr>
            <a:cxnSpLocks/>
          </p:cNvCxnSpPr>
          <p:nvPr/>
        </p:nvCxnSpPr>
        <p:spPr>
          <a:xfrm>
            <a:off x="6300192" y="3772339"/>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5831B06C-5DF7-41AE-B1E7-8BB02B18A552}"/>
              </a:ext>
            </a:extLst>
          </p:cNvPr>
          <p:cNvCxnSpPr>
            <a:cxnSpLocks/>
          </p:cNvCxnSpPr>
          <p:nvPr/>
        </p:nvCxnSpPr>
        <p:spPr>
          <a:xfrm>
            <a:off x="7755344" y="3789040"/>
            <a:ext cx="1440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9C0E42D7-395A-4B91-A763-5E6B7792D91D}"/>
              </a:ext>
            </a:extLst>
          </p:cNvPr>
          <p:cNvCxnSpPr>
            <a:cxnSpLocks/>
          </p:cNvCxnSpPr>
          <p:nvPr/>
        </p:nvCxnSpPr>
        <p:spPr>
          <a:xfrm>
            <a:off x="7164288" y="3789040"/>
            <a:ext cx="1657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0AD8BBF0-1D93-4779-89E8-B510E5569442}"/>
              </a:ext>
            </a:extLst>
          </p:cNvPr>
          <p:cNvCxnSpPr>
            <a:cxnSpLocks/>
          </p:cNvCxnSpPr>
          <p:nvPr/>
        </p:nvCxnSpPr>
        <p:spPr>
          <a:xfrm>
            <a:off x="4283968" y="2204864"/>
            <a:ext cx="288032"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46DB4DD5-CF0A-431B-8262-28FCBFE3D048}"/>
              </a:ext>
            </a:extLst>
          </p:cNvPr>
          <p:cNvCxnSpPr>
            <a:cxnSpLocks/>
          </p:cNvCxnSpPr>
          <p:nvPr/>
        </p:nvCxnSpPr>
        <p:spPr>
          <a:xfrm>
            <a:off x="4607835" y="2924944"/>
            <a:ext cx="360040"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7F3AE8F4-EE86-4B07-9E60-AB486C3B3920}"/>
              </a:ext>
            </a:extLst>
          </p:cNvPr>
          <p:cNvCxnSpPr>
            <a:cxnSpLocks/>
          </p:cNvCxnSpPr>
          <p:nvPr/>
        </p:nvCxnSpPr>
        <p:spPr>
          <a:xfrm>
            <a:off x="6170375" y="2924944"/>
            <a:ext cx="360040"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2470A064-C00D-4BDC-A901-DC33F229654F}"/>
              </a:ext>
            </a:extLst>
          </p:cNvPr>
          <p:cNvCxnSpPr>
            <a:cxnSpLocks/>
          </p:cNvCxnSpPr>
          <p:nvPr/>
        </p:nvCxnSpPr>
        <p:spPr>
          <a:xfrm>
            <a:off x="2807804" y="2924944"/>
            <a:ext cx="360040" cy="0"/>
          </a:xfrm>
          <a:prstGeom prst="line">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651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87FDE28-4279-4111-A38F-0F35CAA3B512}"/>
              </a:ext>
            </a:extLst>
          </p:cNvPr>
          <p:cNvPicPr>
            <a:picLocks noChangeAspect="1"/>
          </p:cNvPicPr>
          <p:nvPr/>
        </p:nvPicPr>
        <p:blipFill>
          <a:blip r:embed="rId2"/>
          <a:stretch>
            <a:fillRect/>
          </a:stretch>
        </p:blipFill>
        <p:spPr>
          <a:xfrm>
            <a:off x="710354" y="75374"/>
            <a:ext cx="7723292" cy="6707251"/>
          </a:xfrm>
          <a:prstGeom prst="rect">
            <a:avLst/>
          </a:prstGeom>
        </p:spPr>
      </p:pic>
    </p:spTree>
    <p:extLst>
      <p:ext uri="{BB962C8B-B14F-4D97-AF65-F5344CB8AC3E}">
        <p14:creationId xmlns:p14="http://schemas.microsoft.com/office/powerpoint/2010/main" val="3473090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B12C519-8BE1-4A7F-B806-64CA82892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24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1E76058C-8B9A-4722-8CE0-D737D45C9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13"/>
            <a:ext cx="9144000" cy="653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76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67544" y="2132856"/>
            <a:ext cx="5976663" cy="2554545"/>
          </a:xfrm>
          <a:prstGeom prst="rect">
            <a:avLst/>
          </a:prstGeom>
          <a:noFill/>
        </p:spPr>
        <p:txBody>
          <a:bodyPr wrap="square" rtlCol="0">
            <a:spAutoFit/>
          </a:bodyPr>
          <a:lstStyle/>
          <a:p>
            <a:endParaRPr lang="es-CO" sz="1600" dirty="0"/>
          </a:p>
          <a:p>
            <a:pPr marL="285750" indent="-285750">
              <a:buFont typeface="Wingdings" panose="05000000000000000000" pitchFamily="2" charset="2"/>
              <a:buChar char="ü"/>
            </a:pPr>
            <a:r>
              <a:rPr lang="es-CO" sz="1600" dirty="0"/>
              <a:t>Su adecuación (conceptual y matemáticamente) en describir el comportamiento del sistema</a:t>
            </a:r>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r>
              <a:rPr lang="es-CO" sz="1600" dirty="0"/>
              <a:t>Su robustez a pequeños cambios de los parámetros de entrada (</a:t>
            </a:r>
            <a:r>
              <a:rPr lang="es-CO" sz="1600" dirty="0" err="1"/>
              <a:t>e.j</a:t>
            </a:r>
            <a:r>
              <a:rPr lang="es-CO" sz="1600" dirty="0"/>
              <a:t>. sensibilidad a los datos)</a:t>
            </a:r>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endParaRPr lang="es-CO" sz="1600" dirty="0"/>
          </a:p>
          <a:p>
            <a:pPr marL="285750" indent="-285750">
              <a:buFont typeface="Wingdings" panose="05000000000000000000" pitchFamily="2" charset="2"/>
              <a:buChar char="ü"/>
            </a:pPr>
            <a:r>
              <a:rPr lang="es-CO" sz="1600" dirty="0"/>
              <a:t>Su exactitud en predecir los datos observados</a:t>
            </a:r>
          </a:p>
        </p:txBody>
      </p:sp>
      <p:pic>
        <p:nvPicPr>
          <p:cNvPr id="4"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2041264" cy="523220"/>
          </a:xfrm>
          <a:prstGeom prst="rect">
            <a:avLst/>
          </a:prstGeom>
          <a:noFill/>
        </p:spPr>
        <p:txBody>
          <a:bodyPr wrap="none" rtlCol="0">
            <a:spAutoFit/>
          </a:bodyPr>
          <a:lstStyle/>
          <a:p>
            <a:r>
              <a:rPr lang="es-CO" sz="2800" b="1" dirty="0"/>
              <a:t>VALIDACIÓN</a:t>
            </a:r>
          </a:p>
        </p:txBody>
      </p:sp>
      <p:sp>
        <p:nvSpPr>
          <p:cNvPr id="7" name="CuadroTexto 6"/>
          <p:cNvSpPr txBox="1"/>
          <p:nvPr/>
        </p:nvSpPr>
        <p:spPr>
          <a:xfrm>
            <a:off x="4545493" y="6563290"/>
            <a:ext cx="4589718" cy="246221"/>
          </a:xfrm>
          <a:prstGeom prst="rect">
            <a:avLst/>
          </a:prstGeom>
          <a:noFill/>
        </p:spPr>
        <p:txBody>
          <a:bodyPr wrap="none" rtlCol="0">
            <a:spAutoFit/>
          </a:bodyPr>
          <a:lstStyle/>
          <a:p>
            <a:r>
              <a:rPr lang="en-US" sz="1000" dirty="0" err="1"/>
              <a:t>Fuente</a:t>
            </a:r>
            <a:r>
              <a:rPr lang="en-US" sz="1000" dirty="0"/>
              <a:t>: AGS (2007) Guidelines for landslide susceptibility, hazard and risk assessment</a:t>
            </a:r>
          </a:p>
        </p:txBody>
      </p:sp>
      <p:sp>
        <p:nvSpPr>
          <p:cNvPr id="2" name="Rectángulo 1"/>
          <p:cNvSpPr/>
          <p:nvPr/>
        </p:nvSpPr>
        <p:spPr>
          <a:xfrm>
            <a:off x="323528" y="1231449"/>
            <a:ext cx="8352928" cy="369332"/>
          </a:xfrm>
          <a:prstGeom prst="rect">
            <a:avLst/>
          </a:prstGeom>
        </p:spPr>
        <p:txBody>
          <a:bodyPr wrap="square">
            <a:spAutoFit/>
          </a:bodyPr>
          <a:lstStyle/>
          <a:p>
            <a:r>
              <a:rPr lang="es-CO" dirty="0"/>
              <a:t>La aceptación de un modelo necesita responder al menos a tres criterios:</a:t>
            </a:r>
          </a:p>
        </p:txBody>
      </p:sp>
      <p:sp>
        <p:nvSpPr>
          <p:cNvPr id="8" name="Cerrar llave 7"/>
          <p:cNvSpPr/>
          <p:nvPr/>
        </p:nvSpPr>
        <p:spPr>
          <a:xfrm>
            <a:off x="6084168" y="2348880"/>
            <a:ext cx="216024" cy="1584176"/>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p>
        </p:txBody>
      </p:sp>
      <p:sp>
        <p:nvSpPr>
          <p:cNvPr id="9" name="Cerrar llave 8"/>
          <p:cNvSpPr/>
          <p:nvPr/>
        </p:nvSpPr>
        <p:spPr>
          <a:xfrm>
            <a:off x="6062332" y="4226920"/>
            <a:ext cx="144016" cy="474727"/>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s-CO"/>
          </a:p>
        </p:txBody>
      </p:sp>
      <p:sp>
        <p:nvSpPr>
          <p:cNvPr id="10" name="CuadroTexto 9"/>
          <p:cNvSpPr txBox="1"/>
          <p:nvPr/>
        </p:nvSpPr>
        <p:spPr>
          <a:xfrm>
            <a:off x="6346582" y="2961969"/>
            <a:ext cx="2173993" cy="338554"/>
          </a:xfrm>
          <a:prstGeom prst="rect">
            <a:avLst/>
          </a:prstGeom>
          <a:noFill/>
        </p:spPr>
        <p:txBody>
          <a:bodyPr wrap="none" rtlCol="0">
            <a:spAutoFit/>
          </a:bodyPr>
          <a:lstStyle/>
          <a:p>
            <a:r>
              <a:rPr lang="es-CO" sz="1600" i="1" dirty="0"/>
              <a:t>Desempeño del modelo</a:t>
            </a:r>
          </a:p>
        </p:txBody>
      </p:sp>
      <p:sp>
        <p:nvSpPr>
          <p:cNvPr id="11" name="CuadroTexto 10"/>
          <p:cNvSpPr txBox="1"/>
          <p:nvPr/>
        </p:nvSpPr>
        <p:spPr>
          <a:xfrm>
            <a:off x="6375836" y="4295006"/>
            <a:ext cx="2003882" cy="338554"/>
          </a:xfrm>
          <a:prstGeom prst="rect">
            <a:avLst/>
          </a:prstGeom>
          <a:noFill/>
        </p:spPr>
        <p:txBody>
          <a:bodyPr wrap="none" rtlCol="0">
            <a:spAutoFit/>
          </a:bodyPr>
          <a:lstStyle/>
          <a:p>
            <a:r>
              <a:rPr lang="es-CO" sz="1600" i="1" dirty="0"/>
              <a:t>Predicción del modelo</a:t>
            </a:r>
          </a:p>
        </p:txBody>
      </p:sp>
    </p:spTree>
    <p:extLst>
      <p:ext uri="{BB962C8B-B14F-4D97-AF65-F5344CB8AC3E}">
        <p14:creationId xmlns:p14="http://schemas.microsoft.com/office/powerpoint/2010/main" val="2494797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3608A4-50B4-4633-82F3-0C9B773CAA12}"/>
              </a:ext>
            </a:extLst>
          </p:cNvPr>
          <p:cNvPicPr>
            <a:picLocks noChangeAspect="1"/>
          </p:cNvPicPr>
          <p:nvPr/>
        </p:nvPicPr>
        <p:blipFill>
          <a:blip r:embed="rId2"/>
          <a:stretch>
            <a:fillRect/>
          </a:stretch>
        </p:blipFill>
        <p:spPr>
          <a:xfrm>
            <a:off x="735759" y="75374"/>
            <a:ext cx="7672481" cy="6707251"/>
          </a:xfrm>
          <a:prstGeom prst="rect">
            <a:avLst/>
          </a:prstGeom>
        </p:spPr>
      </p:pic>
    </p:spTree>
    <p:extLst>
      <p:ext uri="{BB962C8B-B14F-4D97-AF65-F5344CB8AC3E}">
        <p14:creationId xmlns:p14="http://schemas.microsoft.com/office/powerpoint/2010/main" val="3326635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75B34841-203B-4DEE-A236-FEE6615AB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14450"/>
            <a:ext cx="76200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110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B1B916C-1F25-40C4-9485-58B16DD7C8FB}"/>
              </a:ext>
            </a:extLst>
          </p:cNvPr>
          <p:cNvPicPr>
            <a:picLocks noChangeAspect="1"/>
          </p:cNvPicPr>
          <p:nvPr/>
        </p:nvPicPr>
        <p:blipFill>
          <a:blip r:embed="rId2"/>
          <a:stretch>
            <a:fillRect/>
          </a:stretch>
        </p:blipFill>
        <p:spPr>
          <a:xfrm>
            <a:off x="710354" y="30913"/>
            <a:ext cx="7723292" cy="6796173"/>
          </a:xfrm>
          <a:prstGeom prst="rect">
            <a:avLst/>
          </a:prstGeom>
        </p:spPr>
      </p:pic>
    </p:spTree>
    <p:extLst>
      <p:ext uri="{BB962C8B-B14F-4D97-AF65-F5344CB8AC3E}">
        <p14:creationId xmlns:p14="http://schemas.microsoft.com/office/powerpoint/2010/main" val="2800353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6E80F87-C372-4D25-9F55-1B777F7CD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888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FA4ED8D-D7F0-4283-8CB0-A94DCC16335D}"/>
              </a:ext>
            </a:extLst>
          </p:cNvPr>
          <p:cNvPicPr>
            <a:picLocks noChangeAspect="1"/>
          </p:cNvPicPr>
          <p:nvPr/>
        </p:nvPicPr>
        <p:blipFill>
          <a:blip r:embed="rId2"/>
          <a:stretch>
            <a:fillRect/>
          </a:stretch>
        </p:blipFill>
        <p:spPr>
          <a:xfrm>
            <a:off x="710354" y="56320"/>
            <a:ext cx="7723292" cy="6745360"/>
          </a:xfrm>
          <a:prstGeom prst="rect">
            <a:avLst/>
          </a:prstGeom>
        </p:spPr>
      </p:pic>
    </p:spTree>
    <p:extLst>
      <p:ext uri="{BB962C8B-B14F-4D97-AF65-F5344CB8AC3E}">
        <p14:creationId xmlns:p14="http://schemas.microsoft.com/office/powerpoint/2010/main" val="3129127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0F1F27F-F85F-4770-9E33-1D2A25C26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9847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98794C7-AE0B-4503-80E1-AB076DA7154F}"/>
              </a:ext>
            </a:extLst>
          </p:cNvPr>
          <p:cNvPicPr>
            <a:picLocks noChangeAspect="1"/>
          </p:cNvPicPr>
          <p:nvPr/>
        </p:nvPicPr>
        <p:blipFill>
          <a:blip r:embed="rId2"/>
          <a:stretch>
            <a:fillRect/>
          </a:stretch>
        </p:blipFill>
        <p:spPr>
          <a:xfrm>
            <a:off x="735759" y="81726"/>
            <a:ext cx="7672481" cy="6694548"/>
          </a:xfrm>
          <a:prstGeom prst="rect">
            <a:avLst/>
          </a:prstGeom>
        </p:spPr>
      </p:pic>
    </p:spTree>
    <p:extLst>
      <p:ext uri="{BB962C8B-B14F-4D97-AF65-F5344CB8AC3E}">
        <p14:creationId xmlns:p14="http://schemas.microsoft.com/office/powerpoint/2010/main" val="453307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8C7A5ED-0198-492C-92C9-5CE35F0AB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793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DD01C10-5BA0-4161-B939-5FEF24DB8569}"/>
              </a:ext>
            </a:extLst>
          </p:cNvPr>
          <p:cNvPicPr>
            <a:picLocks noChangeAspect="1"/>
          </p:cNvPicPr>
          <p:nvPr/>
        </p:nvPicPr>
        <p:blipFill>
          <a:blip r:embed="rId2"/>
          <a:stretch>
            <a:fillRect/>
          </a:stretch>
        </p:blipFill>
        <p:spPr>
          <a:xfrm>
            <a:off x="710354" y="88077"/>
            <a:ext cx="7723292" cy="6681845"/>
          </a:xfrm>
          <a:prstGeom prst="rect">
            <a:avLst/>
          </a:prstGeom>
        </p:spPr>
      </p:pic>
    </p:spTree>
    <p:extLst>
      <p:ext uri="{BB962C8B-B14F-4D97-AF65-F5344CB8AC3E}">
        <p14:creationId xmlns:p14="http://schemas.microsoft.com/office/powerpoint/2010/main" val="318174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167EF3F6-D417-4587-878C-2AA59CC7D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1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67545" y="1196752"/>
            <a:ext cx="7992888" cy="3693319"/>
          </a:xfrm>
          <a:prstGeom prst="rect">
            <a:avLst/>
          </a:prstGeom>
          <a:noFill/>
        </p:spPr>
        <p:txBody>
          <a:bodyPr wrap="square" rtlCol="0">
            <a:spAutoFit/>
          </a:bodyPr>
          <a:lstStyle/>
          <a:p>
            <a:pPr algn="just"/>
            <a:r>
              <a:rPr lang="es-CO" dirty="0"/>
              <a:t>La evaluación de la predicción de la ocurrencia espacial debe ser chequeada:</a:t>
            </a:r>
          </a:p>
          <a:p>
            <a:pPr algn="just"/>
            <a:endParaRPr lang="es-CO" dirty="0"/>
          </a:p>
          <a:p>
            <a:pPr marL="400050" indent="-400050" algn="just">
              <a:buAutoNum type="romanLcParenR"/>
            </a:pPr>
            <a:r>
              <a:rPr lang="es-CO" dirty="0"/>
              <a:t>Contra la información usada para preparar el pronóstico (</a:t>
            </a:r>
            <a:r>
              <a:rPr lang="en-US" b="1" i="1" dirty="0"/>
              <a:t>Success rate</a:t>
            </a:r>
            <a:r>
              <a:rPr lang="es-CO" dirty="0"/>
              <a:t>)</a:t>
            </a:r>
          </a:p>
          <a:p>
            <a:pPr algn="just"/>
            <a:r>
              <a:rPr lang="es-CO" dirty="0">
                <a:sym typeface="Wingdings" panose="05000000000000000000" pitchFamily="2" charset="2"/>
              </a:rPr>
              <a:t> Se refiere a la “bondad del ajuste” del modelo. </a:t>
            </a:r>
            <a:r>
              <a:rPr lang="es-CO" i="1" dirty="0">
                <a:sym typeface="Wingdings" panose="05000000000000000000" pitchFamily="2" charset="2"/>
              </a:rPr>
              <a:t>Qué tan bien el modelo se desempeña?</a:t>
            </a:r>
          </a:p>
          <a:p>
            <a:pPr algn="just"/>
            <a:endParaRPr lang="es-CO" dirty="0"/>
          </a:p>
          <a:p>
            <a:pPr marL="400050" indent="-400050" algn="just">
              <a:buAutoNum type="romanLcParenR"/>
            </a:pPr>
            <a:r>
              <a:rPr lang="es-CO" dirty="0"/>
              <a:t>Contra el futuro, cuando el evento finalmente ocurra (</a:t>
            </a:r>
            <a:r>
              <a:rPr lang="en-US" b="1" i="1" dirty="0"/>
              <a:t>Prediction rate</a:t>
            </a:r>
            <a:r>
              <a:rPr lang="es-CO" dirty="0"/>
              <a:t>)</a:t>
            </a:r>
          </a:p>
          <a:p>
            <a:pPr algn="just"/>
            <a:r>
              <a:rPr lang="es-CO" dirty="0">
                <a:sym typeface="Wingdings" panose="05000000000000000000" pitchFamily="2" charset="2"/>
              </a:rPr>
              <a:t> Se refiere a la habilidad del modelo para predecir adecuadamente los futuros deslizamientos. </a:t>
            </a:r>
            <a:r>
              <a:rPr lang="es-CO" i="1" dirty="0">
                <a:sym typeface="Wingdings" panose="05000000000000000000" pitchFamily="2" charset="2"/>
              </a:rPr>
              <a:t>Qué tan bien el modelo predice?</a:t>
            </a:r>
            <a:endParaRPr lang="es-CO" i="1" dirty="0"/>
          </a:p>
          <a:p>
            <a:pPr algn="just"/>
            <a:endParaRPr lang="es-CO" dirty="0"/>
          </a:p>
          <a:p>
            <a:pPr algn="just"/>
            <a:r>
              <a:rPr lang="es-CO" dirty="0"/>
              <a:t>En general es mas fácil obtener niveles altos del ajuste del modelo que alcanzar niveles similares para el desempeño de la predicción. Y sin embargo el segundo es mas importante para efectos prácticos.</a:t>
            </a:r>
          </a:p>
        </p:txBody>
      </p:sp>
      <p:pic>
        <p:nvPicPr>
          <p:cNvPr id="4"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99062" y="116632"/>
            <a:ext cx="2041264" cy="523220"/>
          </a:xfrm>
          <a:prstGeom prst="rect">
            <a:avLst/>
          </a:prstGeom>
          <a:noFill/>
        </p:spPr>
        <p:txBody>
          <a:bodyPr wrap="none" rtlCol="0">
            <a:spAutoFit/>
          </a:bodyPr>
          <a:lstStyle/>
          <a:p>
            <a:r>
              <a:rPr lang="es-CO" sz="2800" b="1" dirty="0"/>
              <a:t>VALIDACIÓN</a:t>
            </a:r>
          </a:p>
        </p:txBody>
      </p:sp>
      <p:sp>
        <p:nvSpPr>
          <p:cNvPr id="2" name="CuadroTexto 1"/>
          <p:cNvSpPr txBox="1"/>
          <p:nvPr/>
        </p:nvSpPr>
        <p:spPr>
          <a:xfrm>
            <a:off x="7263357" y="6596623"/>
            <a:ext cx="1880643" cy="246221"/>
          </a:xfrm>
          <a:prstGeom prst="rect">
            <a:avLst/>
          </a:prstGeom>
          <a:noFill/>
        </p:spPr>
        <p:txBody>
          <a:bodyPr wrap="none" rtlCol="0">
            <a:spAutoFit/>
          </a:bodyPr>
          <a:lstStyle/>
          <a:p>
            <a:r>
              <a:rPr lang="es-CO" sz="1000" dirty="0"/>
              <a:t>Fuente: Davis &amp; </a:t>
            </a:r>
            <a:r>
              <a:rPr lang="es-CO" sz="1000" dirty="0" err="1"/>
              <a:t>Goodrich</a:t>
            </a:r>
            <a:r>
              <a:rPr lang="es-CO" sz="1000" dirty="0"/>
              <a:t> (1990)</a:t>
            </a:r>
          </a:p>
        </p:txBody>
      </p:sp>
    </p:spTree>
    <p:extLst>
      <p:ext uri="{BB962C8B-B14F-4D97-AF65-F5344CB8AC3E}">
        <p14:creationId xmlns:p14="http://schemas.microsoft.com/office/powerpoint/2010/main" val="4093289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BE948BD-9BAC-4C4A-B7E6-6F9F8DBA7DBB}"/>
              </a:ext>
            </a:extLst>
          </p:cNvPr>
          <p:cNvPicPr>
            <a:picLocks noChangeAspect="1"/>
          </p:cNvPicPr>
          <p:nvPr/>
        </p:nvPicPr>
        <p:blipFill>
          <a:blip r:embed="rId2"/>
          <a:stretch>
            <a:fillRect/>
          </a:stretch>
        </p:blipFill>
        <p:spPr>
          <a:xfrm>
            <a:off x="0" y="826254"/>
            <a:ext cx="9144000" cy="5205492"/>
          </a:xfrm>
          <a:prstGeom prst="rect">
            <a:avLst/>
          </a:prstGeom>
        </p:spPr>
      </p:pic>
    </p:spTree>
    <p:extLst>
      <p:ext uri="{BB962C8B-B14F-4D97-AF65-F5344CB8AC3E}">
        <p14:creationId xmlns:p14="http://schemas.microsoft.com/office/powerpoint/2010/main" val="23196348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A4A6F60-CD26-45CD-9D43-1A6F31EF7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373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4C2A974-E84E-444E-A46B-42503C1F7674}"/>
              </a:ext>
            </a:extLst>
          </p:cNvPr>
          <p:cNvPicPr>
            <a:picLocks noChangeAspect="1"/>
          </p:cNvPicPr>
          <p:nvPr/>
        </p:nvPicPr>
        <p:blipFill>
          <a:blip r:embed="rId2"/>
          <a:stretch>
            <a:fillRect/>
          </a:stretch>
        </p:blipFill>
        <p:spPr>
          <a:xfrm>
            <a:off x="0" y="813505"/>
            <a:ext cx="9144000" cy="5230989"/>
          </a:xfrm>
          <a:prstGeom prst="rect">
            <a:avLst/>
          </a:prstGeom>
        </p:spPr>
      </p:pic>
    </p:spTree>
    <p:extLst>
      <p:ext uri="{BB962C8B-B14F-4D97-AF65-F5344CB8AC3E}">
        <p14:creationId xmlns:p14="http://schemas.microsoft.com/office/powerpoint/2010/main" val="1527495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1029EA19-F201-455D-8ADB-6B2CED545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352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A385F90-0F6C-47E1-BFBA-3186FEAC30A1}"/>
              </a:ext>
            </a:extLst>
          </p:cNvPr>
          <p:cNvPicPr>
            <a:picLocks noChangeAspect="1"/>
          </p:cNvPicPr>
          <p:nvPr/>
        </p:nvPicPr>
        <p:blipFill>
          <a:blip r:embed="rId2"/>
          <a:stretch>
            <a:fillRect/>
          </a:stretch>
        </p:blipFill>
        <p:spPr>
          <a:xfrm>
            <a:off x="710354" y="157945"/>
            <a:ext cx="7723292" cy="6542110"/>
          </a:xfrm>
          <a:prstGeom prst="rect">
            <a:avLst/>
          </a:prstGeom>
        </p:spPr>
      </p:pic>
    </p:spTree>
    <p:extLst>
      <p:ext uri="{BB962C8B-B14F-4D97-AF65-F5344CB8AC3E}">
        <p14:creationId xmlns:p14="http://schemas.microsoft.com/office/powerpoint/2010/main" val="2148206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35FDBF5-9B8B-4EBA-9795-3B80AD22A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1241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56C39C3-B550-4C06-B5A8-4D415D43B967}"/>
              </a:ext>
            </a:extLst>
          </p:cNvPr>
          <p:cNvPicPr>
            <a:picLocks noChangeAspect="1"/>
          </p:cNvPicPr>
          <p:nvPr/>
        </p:nvPicPr>
        <p:blipFill>
          <a:blip r:embed="rId2"/>
          <a:stretch>
            <a:fillRect/>
          </a:stretch>
        </p:blipFill>
        <p:spPr>
          <a:xfrm>
            <a:off x="0" y="1108300"/>
            <a:ext cx="9144000" cy="4641399"/>
          </a:xfrm>
          <a:prstGeom prst="rect">
            <a:avLst/>
          </a:prstGeom>
        </p:spPr>
      </p:pic>
    </p:spTree>
    <p:extLst>
      <p:ext uri="{BB962C8B-B14F-4D97-AF65-F5344CB8AC3E}">
        <p14:creationId xmlns:p14="http://schemas.microsoft.com/office/powerpoint/2010/main" val="2980253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E716FEC-5433-4576-B83E-DF36072B3DBD}"/>
              </a:ext>
            </a:extLst>
          </p:cNvPr>
          <p:cNvPicPr>
            <a:picLocks noChangeAspect="1"/>
          </p:cNvPicPr>
          <p:nvPr/>
        </p:nvPicPr>
        <p:blipFill>
          <a:blip r:embed="rId2"/>
          <a:stretch>
            <a:fillRect/>
          </a:stretch>
        </p:blipFill>
        <p:spPr>
          <a:xfrm>
            <a:off x="0" y="1123059"/>
            <a:ext cx="9144000" cy="4611881"/>
          </a:xfrm>
          <a:prstGeom prst="rect">
            <a:avLst/>
          </a:prstGeom>
        </p:spPr>
      </p:pic>
    </p:spTree>
    <p:extLst>
      <p:ext uri="{BB962C8B-B14F-4D97-AF65-F5344CB8AC3E}">
        <p14:creationId xmlns:p14="http://schemas.microsoft.com/office/powerpoint/2010/main" val="802780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33D1266-B4CB-44BF-A8D1-87578010A65F}"/>
              </a:ext>
            </a:extLst>
          </p:cNvPr>
          <p:cNvPicPr>
            <a:picLocks noChangeAspect="1"/>
          </p:cNvPicPr>
          <p:nvPr/>
        </p:nvPicPr>
        <p:blipFill>
          <a:blip r:embed="rId2"/>
          <a:stretch>
            <a:fillRect/>
          </a:stretch>
        </p:blipFill>
        <p:spPr>
          <a:xfrm>
            <a:off x="786570" y="412007"/>
            <a:ext cx="7570859" cy="6033985"/>
          </a:xfrm>
          <a:prstGeom prst="rect">
            <a:avLst/>
          </a:prstGeom>
        </p:spPr>
      </p:pic>
    </p:spTree>
    <p:extLst>
      <p:ext uri="{BB962C8B-B14F-4D97-AF65-F5344CB8AC3E}">
        <p14:creationId xmlns:p14="http://schemas.microsoft.com/office/powerpoint/2010/main" val="3441554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9FF5F98-0B3F-4315-A0DD-6A1E841C6133}"/>
              </a:ext>
            </a:extLst>
          </p:cNvPr>
          <p:cNvPicPr>
            <a:picLocks noChangeAspect="1"/>
          </p:cNvPicPr>
          <p:nvPr/>
        </p:nvPicPr>
        <p:blipFill>
          <a:blip r:embed="rId2"/>
          <a:stretch>
            <a:fillRect/>
          </a:stretch>
        </p:blipFill>
        <p:spPr>
          <a:xfrm>
            <a:off x="0" y="1118197"/>
            <a:ext cx="9144000" cy="4621605"/>
          </a:xfrm>
          <a:prstGeom prst="rect">
            <a:avLst/>
          </a:prstGeom>
        </p:spPr>
      </p:pic>
    </p:spTree>
    <p:extLst>
      <p:ext uri="{BB962C8B-B14F-4D97-AF65-F5344CB8AC3E}">
        <p14:creationId xmlns:p14="http://schemas.microsoft.com/office/powerpoint/2010/main" val="4166958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63688" y="3068960"/>
            <a:ext cx="5624297" cy="707886"/>
          </a:xfrm>
          <a:prstGeom prst="rect">
            <a:avLst/>
          </a:prstGeom>
          <a:noFill/>
        </p:spPr>
        <p:txBody>
          <a:bodyPr wrap="none" rtlCol="0">
            <a:spAutoFit/>
          </a:bodyPr>
          <a:lstStyle/>
          <a:p>
            <a:r>
              <a:rPr lang="es-CO" sz="4000" b="1" dirty="0"/>
              <a:t>PARTICIÓN DE LOS DATOS</a:t>
            </a:r>
          </a:p>
        </p:txBody>
      </p:sp>
    </p:spTree>
    <p:extLst>
      <p:ext uri="{BB962C8B-B14F-4D97-AF65-F5344CB8AC3E}">
        <p14:creationId xmlns:p14="http://schemas.microsoft.com/office/powerpoint/2010/main" val="19727955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7D0E000-6476-427C-9877-C7A14AFDCC83}"/>
              </a:ext>
            </a:extLst>
          </p:cNvPr>
          <p:cNvPicPr>
            <a:picLocks noChangeAspect="1"/>
          </p:cNvPicPr>
          <p:nvPr/>
        </p:nvPicPr>
        <p:blipFill>
          <a:blip r:embed="rId2"/>
          <a:stretch>
            <a:fillRect/>
          </a:stretch>
        </p:blipFill>
        <p:spPr>
          <a:xfrm>
            <a:off x="684948" y="335788"/>
            <a:ext cx="7774104" cy="6186423"/>
          </a:xfrm>
          <a:prstGeom prst="rect">
            <a:avLst/>
          </a:prstGeom>
        </p:spPr>
      </p:pic>
    </p:spTree>
    <p:extLst>
      <p:ext uri="{BB962C8B-B14F-4D97-AF65-F5344CB8AC3E}">
        <p14:creationId xmlns:p14="http://schemas.microsoft.com/office/powerpoint/2010/main" val="631971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F22B09C-773D-4211-AE5B-A39504FA8FAC}"/>
              </a:ext>
            </a:extLst>
          </p:cNvPr>
          <p:cNvPicPr>
            <a:picLocks noChangeAspect="1"/>
          </p:cNvPicPr>
          <p:nvPr/>
        </p:nvPicPr>
        <p:blipFill>
          <a:blip r:embed="rId2"/>
          <a:stretch>
            <a:fillRect/>
          </a:stretch>
        </p:blipFill>
        <p:spPr>
          <a:xfrm>
            <a:off x="0" y="1118197"/>
            <a:ext cx="9144000" cy="4621605"/>
          </a:xfrm>
          <a:prstGeom prst="rect">
            <a:avLst/>
          </a:prstGeom>
        </p:spPr>
      </p:pic>
    </p:spTree>
    <p:extLst>
      <p:ext uri="{BB962C8B-B14F-4D97-AF65-F5344CB8AC3E}">
        <p14:creationId xmlns:p14="http://schemas.microsoft.com/office/powerpoint/2010/main" val="15173886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4E0E875-5C7C-4D08-948F-556AFC2FFF41}"/>
              </a:ext>
            </a:extLst>
          </p:cNvPr>
          <p:cNvPicPr>
            <a:picLocks noChangeAspect="1"/>
          </p:cNvPicPr>
          <p:nvPr/>
        </p:nvPicPr>
        <p:blipFill>
          <a:blip r:embed="rId2"/>
          <a:stretch>
            <a:fillRect/>
          </a:stretch>
        </p:blipFill>
        <p:spPr>
          <a:xfrm>
            <a:off x="634137" y="323085"/>
            <a:ext cx="7875726" cy="6211829"/>
          </a:xfrm>
          <a:prstGeom prst="rect">
            <a:avLst/>
          </a:prstGeom>
        </p:spPr>
      </p:pic>
    </p:spTree>
    <p:extLst>
      <p:ext uri="{BB962C8B-B14F-4D97-AF65-F5344CB8AC3E}">
        <p14:creationId xmlns:p14="http://schemas.microsoft.com/office/powerpoint/2010/main" val="40590164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B0C87E0-AB89-4CCA-9651-77EFA2663A6B}"/>
              </a:ext>
            </a:extLst>
          </p:cNvPr>
          <p:cNvPicPr>
            <a:picLocks noChangeAspect="1"/>
          </p:cNvPicPr>
          <p:nvPr/>
        </p:nvPicPr>
        <p:blipFill>
          <a:blip r:embed="rId2"/>
          <a:stretch>
            <a:fillRect/>
          </a:stretch>
        </p:blipFill>
        <p:spPr>
          <a:xfrm>
            <a:off x="0" y="1113249"/>
            <a:ext cx="9144000" cy="4631502"/>
          </a:xfrm>
          <a:prstGeom prst="rect">
            <a:avLst/>
          </a:prstGeom>
        </p:spPr>
      </p:pic>
    </p:spTree>
    <p:extLst>
      <p:ext uri="{BB962C8B-B14F-4D97-AF65-F5344CB8AC3E}">
        <p14:creationId xmlns:p14="http://schemas.microsoft.com/office/powerpoint/2010/main" val="3047041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7136C3-8061-4641-B12D-ED52EABD8AF6}"/>
              </a:ext>
            </a:extLst>
          </p:cNvPr>
          <p:cNvPicPr>
            <a:picLocks noChangeAspect="1"/>
          </p:cNvPicPr>
          <p:nvPr/>
        </p:nvPicPr>
        <p:blipFill>
          <a:blip r:embed="rId2"/>
          <a:stretch>
            <a:fillRect/>
          </a:stretch>
        </p:blipFill>
        <p:spPr>
          <a:xfrm>
            <a:off x="659542" y="323085"/>
            <a:ext cx="7824915" cy="6211829"/>
          </a:xfrm>
          <a:prstGeom prst="rect">
            <a:avLst/>
          </a:prstGeom>
        </p:spPr>
      </p:pic>
    </p:spTree>
    <p:extLst>
      <p:ext uri="{BB962C8B-B14F-4D97-AF65-F5344CB8AC3E}">
        <p14:creationId xmlns:p14="http://schemas.microsoft.com/office/powerpoint/2010/main" val="409459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C00F220-59A4-4704-8A30-7047CA0C6DA5}"/>
              </a:ext>
            </a:extLst>
          </p:cNvPr>
          <p:cNvPicPr>
            <a:picLocks noChangeAspect="1"/>
          </p:cNvPicPr>
          <p:nvPr/>
        </p:nvPicPr>
        <p:blipFill>
          <a:blip r:embed="rId2"/>
          <a:stretch>
            <a:fillRect/>
          </a:stretch>
        </p:blipFill>
        <p:spPr>
          <a:xfrm>
            <a:off x="0" y="1093456"/>
            <a:ext cx="9144000" cy="4671087"/>
          </a:xfrm>
          <a:prstGeom prst="rect">
            <a:avLst/>
          </a:prstGeom>
        </p:spPr>
      </p:pic>
    </p:spTree>
    <p:extLst>
      <p:ext uri="{BB962C8B-B14F-4D97-AF65-F5344CB8AC3E}">
        <p14:creationId xmlns:p14="http://schemas.microsoft.com/office/powerpoint/2010/main" val="25444498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76153FB-F46D-4887-96E4-2F4EBB6C1732}"/>
              </a:ext>
            </a:extLst>
          </p:cNvPr>
          <p:cNvPicPr>
            <a:picLocks noChangeAspect="1"/>
          </p:cNvPicPr>
          <p:nvPr/>
        </p:nvPicPr>
        <p:blipFill>
          <a:blip r:embed="rId2"/>
          <a:stretch>
            <a:fillRect/>
          </a:stretch>
        </p:blipFill>
        <p:spPr>
          <a:xfrm>
            <a:off x="659542" y="348491"/>
            <a:ext cx="7824915" cy="6161017"/>
          </a:xfrm>
          <a:prstGeom prst="rect">
            <a:avLst/>
          </a:prstGeom>
        </p:spPr>
      </p:pic>
    </p:spTree>
    <p:extLst>
      <p:ext uri="{BB962C8B-B14F-4D97-AF65-F5344CB8AC3E}">
        <p14:creationId xmlns:p14="http://schemas.microsoft.com/office/powerpoint/2010/main" val="13109065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dn-images-1.medium.com/max/1600/1*Z54JgbS4DUwWSknhDCvNTQ.png">
            <a:extLst>
              <a:ext uri="{FF2B5EF4-FFF2-40B4-BE49-F238E27FC236}">
                <a16:creationId xmlns:a16="http://schemas.microsoft.com/office/drawing/2014/main" id="{9FCC7D8C-790D-46CB-B68E-16F31DE98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773" y="3223975"/>
            <a:ext cx="3546157" cy="26596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cdn-images-1.medium.com/max/1600/1*2lptVD05HarbzGKiZ44l5A.png">
            <a:extLst>
              <a:ext uri="{FF2B5EF4-FFF2-40B4-BE49-F238E27FC236}">
                <a16:creationId xmlns:a16="http://schemas.microsoft.com/office/drawing/2014/main" id="{D4F7AC68-8527-4FFA-A8D1-9A2E8D911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628800"/>
            <a:ext cx="4493031" cy="138875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D7766904-7626-472A-ACB9-8015B9812E9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id="{F0AF872C-B539-4AB3-9BB2-77D07034601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4">
            <a:extLst>
              <a:ext uri="{FF2B5EF4-FFF2-40B4-BE49-F238E27FC236}">
                <a16:creationId xmlns:a16="http://schemas.microsoft.com/office/drawing/2014/main" id="{56D49CEE-9093-415C-8C68-8C665D629650}"/>
              </a:ext>
            </a:extLst>
          </p:cNvPr>
          <p:cNvSpPr txBox="1"/>
          <p:nvPr/>
        </p:nvSpPr>
        <p:spPr>
          <a:xfrm>
            <a:off x="99062" y="116632"/>
            <a:ext cx="7243650" cy="523220"/>
          </a:xfrm>
          <a:prstGeom prst="rect">
            <a:avLst/>
          </a:prstGeom>
          <a:noFill/>
        </p:spPr>
        <p:txBody>
          <a:bodyPr wrap="none" rtlCol="0">
            <a:spAutoFit/>
          </a:bodyPr>
          <a:lstStyle/>
          <a:p>
            <a:r>
              <a:rPr lang="es-CO" sz="2800" b="1" dirty="0"/>
              <a:t>MATRIZ DE CONFUSIÓN o CONTINGENCY TABLE</a:t>
            </a:r>
          </a:p>
        </p:txBody>
      </p:sp>
    </p:spTree>
    <p:extLst>
      <p:ext uri="{BB962C8B-B14F-4D97-AF65-F5344CB8AC3E}">
        <p14:creationId xmlns:p14="http://schemas.microsoft.com/office/powerpoint/2010/main" val="831244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dn-images-1.medium.com/max/1600/1*7EYylA6XlXSGBCF77j_rOA.png">
            <a:extLst>
              <a:ext uri="{FF2B5EF4-FFF2-40B4-BE49-F238E27FC236}">
                <a16:creationId xmlns:a16="http://schemas.microsoft.com/office/drawing/2014/main" id="{4A9CADC0-D9FE-46F4-8C48-7005363F6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779355"/>
            <a:ext cx="7200800" cy="5299289"/>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0292A99D-AC7F-457D-BA95-B598FE430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0C6DEC25-C3C1-45D1-8562-81F44F4B25AB}"/>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6F134B3C-D1BF-4242-9C50-2DDD7A41E6D4}"/>
              </a:ext>
            </a:extLst>
          </p:cNvPr>
          <p:cNvSpPr txBox="1"/>
          <p:nvPr/>
        </p:nvSpPr>
        <p:spPr>
          <a:xfrm>
            <a:off x="99062" y="116632"/>
            <a:ext cx="7243650" cy="523220"/>
          </a:xfrm>
          <a:prstGeom prst="rect">
            <a:avLst/>
          </a:prstGeom>
          <a:noFill/>
        </p:spPr>
        <p:txBody>
          <a:bodyPr wrap="none" rtlCol="0">
            <a:spAutoFit/>
          </a:bodyPr>
          <a:lstStyle/>
          <a:p>
            <a:r>
              <a:rPr lang="es-CO" sz="2800" b="1" dirty="0"/>
              <a:t>MATRIZ DE CONFUSIÓN o CONTINGENCY TABLE</a:t>
            </a:r>
          </a:p>
        </p:txBody>
      </p:sp>
    </p:spTree>
    <p:extLst>
      <p:ext uri="{BB962C8B-B14F-4D97-AF65-F5344CB8AC3E}">
        <p14:creationId xmlns:p14="http://schemas.microsoft.com/office/powerpoint/2010/main" val="1592441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r="48412"/>
          <a:stretch/>
        </p:blipFill>
        <p:spPr>
          <a:xfrm>
            <a:off x="653232" y="1209126"/>
            <a:ext cx="3403194" cy="2893089"/>
          </a:xfrm>
          <a:prstGeom prst="rect">
            <a:avLst/>
          </a:prstGeom>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16632"/>
            <a:ext cx="7243650" cy="523220"/>
          </a:xfrm>
          <a:prstGeom prst="rect">
            <a:avLst/>
          </a:prstGeom>
          <a:noFill/>
        </p:spPr>
        <p:txBody>
          <a:bodyPr wrap="none" rtlCol="0">
            <a:spAutoFit/>
          </a:bodyPr>
          <a:lstStyle/>
          <a:p>
            <a:r>
              <a:rPr lang="es-CO" sz="2800" b="1" dirty="0"/>
              <a:t>MATRIZ DE CONFUSIÓN o CONTINGENCY TABLE</a:t>
            </a:r>
          </a:p>
        </p:txBody>
      </p:sp>
      <p:sp>
        <p:nvSpPr>
          <p:cNvPr id="6" name="CuadroTexto 5"/>
          <p:cNvSpPr txBox="1"/>
          <p:nvPr/>
        </p:nvSpPr>
        <p:spPr>
          <a:xfrm>
            <a:off x="5177850" y="6637615"/>
            <a:ext cx="3966150" cy="246221"/>
          </a:xfrm>
          <a:prstGeom prst="rect">
            <a:avLst/>
          </a:prstGeom>
          <a:noFill/>
        </p:spPr>
        <p:txBody>
          <a:bodyPr wrap="none" rtlCol="0">
            <a:spAutoFit/>
          </a:bodyPr>
          <a:lstStyle/>
          <a:p>
            <a:r>
              <a:rPr lang="en-US" sz="1000" dirty="0" err="1"/>
              <a:t>Fuente</a:t>
            </a:r>
            <a:r>
              <a:rPr lang="en-US" sz="1000" dirty="0"/>
              <a:t>: Fawcett (2006), Rossi &amp; </a:t>
            </a:r>
            <a:r>
              <a:rPr lang="en-US" sz="1000" dirty="0" err="1"/>
              <a:t>Reichenbach</a:t>
            </a:r>
            <a:r>
              <a:rPr lang="en-US" sz="1000" dirty="0"/>
              <a:t> (2016); </a:t>
            </a:r>
            <a:r>
              <a:rPr lang="en-US" sz="1000" dirty="0" err="1"/>
              <a:t>Frattini</a:t>
            </a:r>
            <a:r>
              <a:rPr lang="en-US" sz="1000" dirty="0"/>
              <a:t> et al (2010)</a:t>
            </a:r>
          </a:p>
        </p:txBody>
      </p:sp>
      <p:pic>
        <p:nvPicPr>
          <p:cNvPr id="7" name="Imagen 6"/>
          <p:cNvPicPr>
            <a:picLocks noChangeAspect="1"/>
          </p:cNvPicPr>
          <p:nvPr/>
        </p:nvPicPr>
        <p:blipFill rotWithShape="1">
          <a:blip r:embed="rId4"/>
          <a:srcRect t="9311"/>
          <a:stretch/>
        </p:blipFill>
        <p:spPr>
          <a:xfrm>
            <a:off x="5580112" y="1772816"/>
            <a:ext cx="2435163" cy="2312507"/>
          </a:xfrm>
          <a:prstGeom prst="rect">
            <a:avLst/>
          </a:prstGeom>
        </p:spPr>
      </p:pic>
      <p:pic>
        <p:nvPicPr>
          <p:cNvPr id="8" name="Imagen 7"/>
          <p:cNvPicPr>
            <a:picLocks noChangeAspect="1"/>
          </p:cNvPicPr>
          <p:nvPr/>
        </p:nvPicPr>
        <p:blipFill>
          <a:blip r:embed="rId5"/>
          <a:stretch>
            <a:fillRect/>
          </a:stretch>
        </p:blipFill>
        <p:spPr>
          <a:xfrm>
            <a:off x="683568" y="4365104"/>
            <a:ext cx="6980417" cy="2173724"/>
          </a:xfrm>
          <a:prstGeom prst="rect">
            <a:avLst/>
          </a:prstGeom>
        </p:spPr>
      </p:pic>
      <p:sp>
        <p:nvSpPr>
          <p:cNvPr id="9" name="CuadroTexto 8"/>
          <p:cNvSpPr txBox="1"/>
          <p:nvPr/>
        </p:nvSpPr>
        <p:spPr>
          <a:xfrm>
            <a:off x="99806" y="946237"/>
            <a:ext cx="7933647" cy="369332"/>
          </a:xfrm>
          <a:prstGeom prst="rect">
            <a:avLst/>
          </a:prstGeom>
          <a:noFill/>
        </p:spPr>
        <p:txBody>
          <a:bodyPr wrap="none" rtlCol="0">
            <a:spAutoFit/>
          </a:bodyPr>
          <a:lstStyle/>
          <a:p>
            <a:r>
              <a:rPr lang="es-CO" dirty="0"/>
              <a:t>Comparación utilizando una clasificación binaria (tipo </a:t>
            </a:r>
            <a:r>
              <a:rPr lang="es-CO" dirty="0" err="1"/>
              <a:t>dummy</a:t>
            </a:r>
            <a:r>
              <a:rPr lang="es-CO" dirty="0"/>
              <a:t> – estable o inestable)</a:t>
            </a:r>
          </a:p>
        </p:txBody>
      </p:sp>
    </p:spTree>
    <p:extLst>
      <p:ext uri="{BB962C8B-B14F-4D97-AF65-F5344CB8AC3E}">
        <p14:creationId xmlns:p14="http://schemas.microsoft.com/office/powerpoint/2010/main" val="361366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E9D089-66DA-4B44-A83C-726DD47BC2B9}"/>
              </a:ext>
            </a:extLst>
          </p:cNvPr>
          <p:cNvPicPr>
            <a:picLocks noChangeAspect="1"/>
          </p:cNvPicPr>
          <p:nvPr/>
        </p:nvPicPr>
        <p:blipFill>
          <a:blip r:embed="rId2"/>
          <a:stretch>
            <a:fillRect/>
          </a:stretch>
        </p:blipFill>
        <p:spPr>
          <a:xfrm>
            <a:off x="491699" y="857250"/>
            <a:ext cx="8160602" cy="5143500"/>
          </a:xfrm>
          <a:prstGeom prst="rect">
            <a:avLst/>
          </a:prstGeom>
        </p:spPr>
      </p:pic>
      <p:pic>
        <p:nvPicPr>
          <p:cNvPr id="3" name="6 Imagen">
            <a:extLst>
              <a:ext uri="{FF2B5EF4-FFF2-40B4-BE49-F238E27FC236}">
                <a16:creationId xmlns:a16="http://schemas.microsoft.com/office/drawing/2014/main" id="{CBC56516-0F5F-4F79-9631-B35B7E16B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BEB041DC-B539-4B03-8CCF-3FF052BA16C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C6B522CD-3B51-46EA-8105-A3DBCF9D7C3A}"/>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38237891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dn-images-1.medium.com/max/1200/1*uR09zTlPgIj5PvMYJZScVg.png">
            <a:extLst>
              <a:ext uri="{FF2B5EF4-FFF2-40B4-BE49-F238E27FC236}">
                <a16:creationId xmlns:a16="http://schemas.microsoft.com/office/drawing/2014/main" id="{23B6FE4A-5F09-4A06-9FB1-BFFA24EF7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5312" y="1556792"/>
            <a:ext cx="6622256" cy="389334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A07322A3-96DB-4A1D-B303-6B24D53C8A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6">
            <a:extLst>
              <a:ext uri="{FF2B5EF4-FFF2-40B4-BE49-F238E27FC236}">
                <a16:creationId xmlns:a16="http://schemas.microsoft.com/office/drawing/2014/main" id="{6DD3BA4F-0D4D-48C5-9890-961A5A316001}"/>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7E12AE1B-3110-4D25-AD71-AC55CDB7CE20}"/>
              </a:ext>
            </a:extLst>
          </p:cNvPr>
          <p:cNvSpPr txBox="1"/>
          <p:nvPr/>
        </p:nvSpPr>
        <p:spPr>
          <a:xfrm>
            <a:off x="99062" y="116632"/>
            <a:ext cx="5363007" cy="523220"/>
          </a:xfrm>
          <a:prstGeom prst="rect">
            <a:avLst/>
          </a:prstGeom>
          <a:noFill/>
        </p:spPr>
        <p:txBody>
          <a:bodyPr wrap="none" rtlCol="0">
            <a:spAutoFit/>
          </a:bodyPr>
          <a:lstStyle/>
          <a:p>
            <a:r>
              <a:rPr lang="es-CO" sz="2800" b="1" dirty="0"/>
              <a:t>ESTADÍSTICOS PARA LA EXACTITUD</a:t>
            </a:r>
          </a:p>
        </p:txBody>
      </p:sp>
      <p:sp>
        <p:nvSpPr>
          <p:cNvPr id="6" name="Forma libre 5"/>
          <p:cNvSpPr/>
          <p:nvPr/>
        </p:nvSpPr>
        <p:spPr>
          <a:xfrm>
            <a:off x="4234249" y="2669059"/>
            <a:ext cx="1417124" cy="2446638"/>
          </a:xfrm>
          <a:custGeom>
            <a:avLst/>
            <a:gdLst>
              <a:gd name="connsiteX0" fmla="*/ 115329 w 1417124"/>
              <a:gd name="connsiteY0" fmla="*/ 181233 h 2446638"/>
              <a:gd name="connsiteX1" fmla="*/ 115329 w 1417124"/>
              <a:gd name="connsiteY1" fmla="*/ 181233 h 2446638"/>
              <a:gd name="connsiteX2" fmla="*/ 90616 w 1417124"/>
              <a:gd name="connsiteY2" fmla="*/ 247136 h 2446638"/>
              <a:gd name="connsiteX3" fmla="*/ 82378 w 1417124"/>
              <a:gd name="connsiteY3" fmla="*/ 313038 h 2446638"/>
              <a:gd name="connsiteX4" fmla="*/ 65902 w 1417124"/>
              <a:gd name="connsiteY4" fmla="*/ 370703 h 2446638"/>
              <a:gd name="connsiteX5" fmla="*/ 49427 w 1417124"/>
              <a:gd name="connsiteY5" fmla="*/ 436606 h 2446638"/>
              <a:gd name="connsiteX6" fmla="*/ 32951 w 1417124"/>
              <a:gd name="connsiteY6" fmla="*/ 461319 h 2446638"/>
              <a:gd name="connsiteX7" fmla="*/ 0 w 1417124"/>
              <a:gd name="connsiteY7" fmla="*/ 617838 h 2446638"/>
              <a:gd name="connsiteX8" fmla="*/ 8237 w 1417124"/>
              <a:gd name="connsiteY8" fmla="*/ 708455 h 2446638"/>
              <a:gd name="connsiteX9" fmla="*/ 16475 w 1417124"/>
              <a:gd name="connsiteY9" fmla="*/ 774357 h 2446638"/>
              <a:gd name="connsiteX10" fmla="*/ 74140 w 1417124"/>
              <a:gd name="connsiteY10" fmla="*/ 1301579 h 2446638"/>
              <a:gd name="connsiteX11" fmla="*/ 82378 w 1417124"/>
              <a:gd name="connsiteY11" fmla="*/ 1392195 h 2446638"/>
              <a:gd name="connsiteX12" fmla="*/ 90616 w 1417124"/>
              <a:gd name="connsiteY12" fmla="*/ 1433384 h 2446638"/>
              <a:gd name="connsiteX13" fmla="*/ 107092 w 1417124"/>
              <a:gd name="connsiteY13" fmla="*/ 1622855 h 2446638"/>
              <a:gd name="connsiteX14" fmla="*/ 115329 w 1417124"/>
              <a:gd name="connsiteY14" fmla="*/ 1664044 h 2446638"/>
              <a:gd name="connsiteX15" fmla="*/ 140043 w 1417124"/>
              <a:gd name="connsiteY15" fmla="*/ 1738184 h 2446638"/>
              <a:gd name="connsiteX16" fmla="*/ 140043 w 1417124"/>
              <a:gd name="connsiteY16" fmla="*/ 1886465 h 2446638"/>
              <a:gd name="connsiteX17" fmla="*/ 156519 w 1417124"/>
              <a:gd name="connsiteY17" fmla="*/ 1935892 h 2446638"/>
              <a:gd name="connsiteX18" fmla="*/ 164756 w 1417124"/>
              <a:gd name="connsiteY18" fmla="*/ 2100649 h 2446638"/>
              <a:gd name="connsiteX19" fmla="*/ 181232 w 1417124"/>
              <a:gd name="connsiteY19" fmla="*/ 2150076 h 2446638"/>
              <a:gd name="connsiteX20" fmla="*/ 189470 w 1417124"/>
              <a:gd name="connsiteY20" fmla="*/ 2191265 h 2446638"/>
              <a:gd name="connsiteX21" fmla="*/ 238897 w 1417124"/>
              <a:gd name="connsiteY21" fmla="*/ 2240692 h 2446638"/>
              <a:gd name="connsiteX22" fmla="*/ 296562 w 1417124"/>
              <a:gd name="connsiteY22" fmla="*/ 2298357 h 2446638"/>
              <a:gd name="connsiteX23" fmla="*/ 321275 w 1417124"/>
              <a:gd name="connsiteY23" fmla="*/ 2323071 h 2446638"/>
              <a:gd name="connsiteX24" fmla="*/ 345989 w 1417124"/>
              <a:gd name="connsiteY24" fmla="*/ 2339546 h 2446638"/>
              <a:gd name="connsiteX25" fmla="*/ 362465 w 1417124"/>
              <a:gd name="connsiteY25" fmla="*/ 2372498 h 2446638"/>
              <a:gd name="connsiteX26" fmla="*/ 378940 w 1417124"/>
              <a:gd name="connsiteY26" fmla="*/ 2397211 h 2446638"/>
              <a:gd name="connsiteX27" fmla="*/ 387178 w 1417124"/>
              <a:gd name="connsiteY27" fmla="*/ 2430163 h 2446638"/>
              <a:gd name="connsiteX28" fmla="*/ 436605 w 1417124"/>
              <a:gd name="connsiteY28" fmla="*/ 2446638 h 2446638"/>
              <a:gd name="connsiteX29" fmla="*/ 881448 w 1417124"/>
              <a:gd name="connsiteY29" fmla="*/ 2438400 h 2446638"/>
              <a:gd name="connsiteX30" fmla="*/ 922637 w 1417124"/>
              <a:gd name="connsiteY30" fmla="*/ 2405449 h 2446638"/>
              <a:gd name="connsiteX31" fmla="*/ 980302 w 1417124"/>
              <a:gd name="connsiteY31" fmla="*/ 2356022 h 2446638"/>
              <a:gd name="connsiteX32" fmla="*/ 996778 w 1417124"/>
              <a:gd name="connsiteY32" fmla="*/ 2323071 h 2446638"/>
              <a:gd name="connsiteX33" fmla="*/ 1062681 w 1417124"/>
              <a:gd name="connsiteY33" fmla="*/ 2281882 h 2446638"/>
              <a:gd name="connsiteX34" fmla="*/ 1095632 w 1417124"/>
              <a:gd name="connsiteY34" fmla="*/ 2232455 h 2446638"/>
              <a:gd name="connsiteX35" fmla="*/ 1112108 w 1417124"/>
              <a:gd name="connsiteY35" fmla="*/ 2174790 h 2446638"/>
              <a:gd name="connsiteX36" fmla="*/ 1136821 w 1417124"/>
              <a:gd name="connsiteY36" fmla="*/ 2166552 h 2446638"/>
              <a:gd name="connsiteX37" fmla="*/ 1145059 w 1417124"/>
              <a:gd name="connsiteY37" fmla="*/ 2125363 h 2446638"/>
              <a:gd name="connsiteX38" fmla="*/ 1161535 w 1417124"/>
              <a:gd name="connsiteY38" fmla="*/ 2084173 h 2446638"/>
              <a:gd name="connsiteX39" fmla="*/ 1169773 w 1417124"/>
              <a:gd name="connsiteY39" fmla="*/ 2018271 h 2446638"/>
              <a:gd name="connsiteX40" fmla="*/ 1178010 w 1417124"/>
              <a:gd name="connsiteY40" fmla="*/ 1993557 h 2446638"/>
              <a:gd name="connsiteX41" fmla="*/ 1194486 w 1417124"/>
              <a:gd name="connsiteY41" fmla="*/ 1911179 h 2446638"/>
              <a:gd name="connsiteX42" fmla="*/ 1227437 w 1417124"/>
              <a:gd name="connsiteY42" fmla="*/ 1878227 h 2446638"/>
              <a:gd name="connsiteX43" fmla="*/ 1235675 w 1417124"/>
              <a:gd name="connsiteY43" fmla="*/ 1845276 h 2446638"/>
              <a:gd name="connsiteX44" fmla="*/ 1268627 w 1417124"/>
              <a:gd name="connsiteY44" fmla="*/ 1762898 h 2446638"/>
              <a:gd name="connsiteX45" fmla="*/ 1276865 w 1417124"/>
              <a:gd name="connsiteY45" fmla="*/ 1721709 h 2446638"/>
              <a:gd name="connsiteX46" fmla="*/ 1293340 w 1417124"/>
              <a:gd name="connsiteY46" fmla="*/ 1680519 h 2446638"/>
              <a:gd name="connsiteX47" fmla="*/ 1326292 w 1417124"/>
              <a:gd name="connsiteY47" fmla="*/ 1532238 h 2446638"/>
              <a:gd name="connsiteX48" fmla="*/ 1367481 w 1417124"/>
              <a:gd name="connsiteY48" fmla="*/ 1210963 h 2446638"/>
              <a:gd name="connsiteX49" fmla="*/ 1383956 w 1417124"/>
              <a:gd name="connsiteY49" fmla="*/ 1128584 h 2446638"/>
              <a:gd name="connsiteX50" fmla="*/ 1400432 w 1417124"/>
              <a:gd name="connsiteY50" fmla="*/ 1046206 h 2446638"/>
              <a:gd name="connsiteX51" fmla="*/ 1408670 w 1417124"/>
              <a:gd name="connsiteY51" fmla="*/ 906163 h 2446638"/>
              <a:gd name="connsiteX52" fmla="*/ 1416908 w 1417124"/>
              <a:gd name="connsiteY52" fmla="*/ 840260 h 2446638"/>
              <a:gd name="connsiteX53" fmla="*/ 1392194 w 1417124"/>
              <a:gd name="connsiteY53" fmla="*/ 683741 h 2446638"/>
              <a:gd name="connsiteX54" fmla="*/ 1375719 w 1417124"/>
              <a:gd name="connsiteY54" fmla="*/ 634314 h 2446638"/>
              <a:gd name="connsiteX55" fmla="*/ 1351005 w 1417124"/>
              <a:gd name="connsiteY55" fmla="*/ 568411 h 2446638"/>
              <a:gd name="connsiteX56" fmla="*/ 1326292 w 1417124"/>
              <a:gd name="connsiteY56" fmla="*/ 510746 h 2446638"/>
              <a:gd name="connsiteX57" fmla="*/ 1285102 w 1417124"/>
              <a:gd name="connsiteY57" fmla="*/ 403655 h 2446638"/>
              <a:gd name="connsiteX58" fmla="*/ 1227437 w 1417124"/>
              <a:gd name="connsiteY58" fmla="*/ 345990 h 2446638"/>
              <a:gd name="connsiteX59" fmla="*/ 1095632 w 1417124"/>
              <a:gd name="connsiteY59" fmla="*/ 214184 h 2446638"/>
              <a:gd name="connsiteX60" fmla="*/ 1062681 w 1417124"/>
              <a:gd name="connsiteY60" fmla="*/ 181233 h 2446638"/>
              <a:gd name="connsiteX61" fmla="*/ 1029729 w 1417124"/>
              <a:gd name="connsiteY61" fmla="*/ 164757 h 2446638"/>
              <a:gd name="connsiteX62" fmla="*/ 963827 w 1417124"/>
              <a:gd name="connsiteY62" fmla="*/ 140044 h 2446638"/>
              <a:gd name="connsiteX63" fmla="*/ 873210 w 1417124"/>
              <a:gd name="connsiteY63" fmla="*/ 57665 h 2446638"/>
              <a:gd name="connsiteX64" fmla="*/ 823783 w 1417124"/>
              <a:gd name="connsiteY64" fmla="*/ 0 h 2446638"/>
              <a:gd name="connsiteX65" fmla="*/ 667265 w 1417124"/>
              <a:gd name="connsiteY65" fmla="*/ 24714 h 2446638"/>
              <a:gd name="connsiteX66" fmla="*/ 453081 w 1417124"/>
              <a:gd name="connsiteY66" fmla="*/ 32952 h 2446638"/>
              <a:gd name="connsiteX67" fmla="*/ 395416 w 1417124"/>
              <a:gd name="connsiteY67" fmla="*/ 41190 h 2446638"/>
              <a:gd name="connsiteX68" fmla="*/ 263610 w 1417124"/>
              <a:gd name="connsiteY68" fmla="*/ 57665 h 2446638"/>
              <a:gd name="connsiteX69" fmla="*/ 238897 w 1417124"/>
              <a:gd name="connsiteY69" fmla="*/ 74141 h 2446638"/>
              <a:gd name="connsiteX70" fmla="*/ 214183 w 1417124"/>
              <a:gd name="connsiteY70" fmla="*/ 98855 h 2446638"/>
              <a:gd name="connsiteX71" fmla="*/ 172994 w 1417124"/>
              <a:gd name="connsiteY71" fmla="*/ 107092 h 2446638"/>
              <a:gd name="connsiteX72" fmla="*/ 140043 w 1417124"/>
              <a:gd name="connsiteY72" fmla="*/ 115330 h 2446638"/>
              <a:gd name="connsiteX73" fmla="*/ 74140 w 1417124"/>
              <a:gd name="connsiteY73" fmla="*/ 140044 h 2446638"/>
              <a:gd name="connsiteX74" fmla="*/ 49427 w 1417124"/>
              <a:gd name="connsiteY74" fmla="*/ 197709 h 2446638"/>
              <a:gd name="connsiteX75" fmla="*/ 115329 w 1417124"/>
              <a:gd name="connsiteY75" fmla="*/ 181233 h 244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417124" h="2446638">
                <a:moveTo>
                  <a:pt x="115329" y="181233"/>
                </a:moveTo>
                <a:lnTo>
                  <a:pt x="115329" y="181233"/>
                </a:lnTo>
                <a:cubicBezTo>
                  <a:pt x="107091" y="203201"/>
                  <a:pt x="96306" y="224375"/>
                  <a:pt x="90616" y="247136"/>
                </a:cubicBezTo>
                <a:cubicBezTo>
                  <a:pt x="85247" y="268613"/>
                  <a:pt x="86720" y="291330"/>
                  <a:pt x="82378" y="313038"/>
                </a:cubicBezTo>
                <a:cubicBezTo>
                  <a:pt x="78457" y="332641"/>
                  <a:pt x="70750" y="351309"/>
                  <a:pt x="65902" y="370703"/>
                </a:cubicBezTo>
                <a:cubicBezTo>
                  <a:pt x="61201" y="389506"/>
                  <a:pt x="58843" y="417774"/>
                  <a:pt x="49427" y="436606"/>
                </a:cubicBezTo>
                <a:cubicBezTo>
                  <a:pt x="44999" y="445461"/>
                  <a:pt x="38443" y="453081"/>
                  <a:pt x="32951" y="461319"/>
                </a:cubicBezTo>
                <a:cubicBezTo>
                  <a:pt x="6017" y="595989"/>
                  <a:pt x="18424" y="544136"/>
                  <a:pt x="0" y="617838"/>
                </a:cubicBezTo>
                <a:cubicBezTo>
                  <a:pt x="2746" y="648044"/>
                  <a:pt x="5062" y="678291"/>
                  <a:pt x="8237" y="708455"/>
                </a:cubicBezTo>
                <a:cubicBezTo>
                  <a:pt x="10554" y="730472"/>
                  <a:pt x="15388" y="752245"/>
                  <a:pt x="16475" y="774357"/>
                </a:cubicBezTo>
                <a:cubicBezTo>
                  <a:pt x="40231" y="1257382"/>
                  <a:pt x="-28688" y="1075357"/>
                  <a:pt x="74140" y="1301579"/>
                </a:cubicBezTo>
                <a:cubicBezTo>
                  <a:pt x="76886" y="1331784"/>
                  <a:pt x="78616" y="1362099"/>
                  <a:pt x="82378" y="1392195"/>
                </a:cubicBezTo>
                <a:cubicBezTo>
                  <a:pt x="84115" y="1406088"/>
                  <a:pt x="89124" y="1419462"/>
                  <a:pt x="90616" y="1433384"/>
                </a:cubicBezTo>
                <a:cubicBezTo>
                  <a:pt x="97370" y="1496419"/>
                  <a:pt x="100338" y="1559820"/>
                  <a:pt x="107092" y="1622855"/>
                </a:cubicBezTo>
                <a:cubicBezTo>
                  <a:pt x="108584" y="1636777"/>
                  <a:pt x="111483" y="1650581"/>
                  <a:pt x="115329" y="1664044"/>
                </a:cubicBezTo>
                <a:cubicBezTo>
                  <a:pt x="122486" y="1689092"/>
                  <a:pt x="140043" y="1738184"/>
                  <a:pt x="140043" y="1738184"/>
                </a:cubicBezTo>
                <a:cubicBezTo>
                  <a:pt x="124284" y="1801219"/>
                  <a:pt x="124780" y="1784715"/>
                  <a:pt x="140043" y="1886465"/>
                </a:cubicBezTo>
                <a:cubicBezTo>
                  <a:pt x="142619" y="1903640"/>
                  <a:pt x="156519" y="1935892"/>
                  <a:pt x="156519" y="1935892"/>
                </a:cubicBezTo>
                <a:cubicBezTo>
                  <a:pt x="159265" y="1990811"/>
                  <a:pt x="158453" y="2046024"/>
                  <a:pt x="164756" y="2100649"/>
                </a:cubicBezTo>
                <a:cubicBezTo>
                  <a:pt x="166747" y="2117901"/>
                  <a:pt x="177826" y="2133046"/>
                  <a:pt x="181232" y="2150076"/>
                </a:cubicBezTo>
                <a:cubicBezTo>
                  <a:pt x="183978" y="2163806"/>
                  <a:pt x="181953" y="2179452"/>
                  <a:pt x="189470" y="2191265"/>
                </a:cubicBezTo>
                <a:cubicBezTo>
                  <a:pt x="201979" y="2210922"/>
                  <a:pt x="222421" y="2224216"/>
                  <a:pt x="238897" y="2240692"/>
                </a:cubicBezTo>
                <a:lnTo>
                  <a:pt x="296562" y="2298357"/>
                </a:lnTo>
                <a:cubicBezTo>
                  <a:pt x="304800" y="2306595"/>
                  <a:pt x="311581" y="2316609"/>
                  <a:pt x="321275" y="2323071"/>
                </a:cubicBezTo>
                <a:lnTo>
                  <a:pt x="345989" y="2339546"/>
                </a:lnTo>
                <a:cubicBezTo>
                  <a:pt x="351481" y="2350530"/>
                  <a:pt x="356372" y="2361836"/>
                  <a:pt x="362465" y="2372498"/>
                </a:cubicBezTo>
                <a:cubicBezTo>
                  <a:pt x="367377" y="2381094"/>
                  <a:pt x="375040" y="2388111"/>
                  <a:pt x="378940" y="2397211"/>
                </a:cubicBezTo>
                <a:cubicBezTo>
                  <a:pt x="383400" y="2407618"/>
                  <a:pt x="378582" y="2422795"/>
                  <a:pt x="387178" y="2430163"/>
                </a:cubicBezTo>
                <a:cubicBezTo>
                  <a:pt x="400364" y="2441465"/>
                  <a:pt x="436605" y="2446638"/>
                  <a:pt x="436605" y="2446638"/>
                </a:cubicBezTo>
                <a:lnTo>
                  <a:pt x="881448" y="2438400"/>
                </a:lnTo>
                <a:cubicBezTo>
                  <a:pt x="898968" y="2436915"/>
                  <a:pt x="909405" y="2417027"/>
                  <a:pt x="922637" y="2405449"/>
                </a:cubicBezTo>
                <a:cubicBezTo>
                  <a:pt x="991487" y="2345207"/>
                  <a:pt x="897458" y="2418157"/>
                  <a:pt x="980302" y="2356022"/>
                </a:cubicBezTo>
                <a:cubicBezTo>
                  <a:pt x="985794" y="2345038"/>
                  <a:pt x="987454" y="2331063"/>
                  <a:pt x="996778" y="2323071"/>
                </a:cubicBezTo>
                <a:cubicBezTo>
                  <a:pt x="1074492" y="2256459"/>
                  <a:pt x="1007257" y="2353141"/>
                  <a:pt x="1062681" y="2281882"/>
                </a:cubicBezTo>
                <a:cubicBezTo>
                  <a:pt x="1074838" y="2266252"/>
                  <a:pt x="1095632" y="2232455"/>
                  <a:pt x="1095632" y="2232455"/>
                </a:cubicBezTo>
                <a:cubicBezTo>
                  <a:pt x="1101124" y="2213233"/>
                  <a:pt x="1101513" y="2191742"/>
                  <a:pt x="1112108" y="2174790"/>
                </a:cubicBezTo>
                <a:cubicBezTo>
                  <a:pt x="1116710" y="2167427"/>
                  <a:pt x="1132004" y="2173777"/>
                  <a:pt x="1136821" y="2166552"/>
                </a:cubicBezTo>
                <a:cubicBezTo>
                  <a:pt x="1144588" y="2154902"/>
                  <a:pt x="1141036" y="2138774"/>
                  <a:pt x="1145059" y="2125363"/>
                </a:cubicBezTo>
                <a:cubicBezTo>
                  <a:pt x="1149308" y="2111199"/>
                  <a:pt x="1156043" y="2097903"/>
                  <a:pt x="1161535" y="2084173"/>
                </a:cubicBezTo>
                <a:cubicBezTo>
                  <a:pt x="1164281" y="2062206"/>
                  <a:pt x="1165813" y="2040052"/>
                  <a:pt x="1169773" y="2018271"/>
                </a:cubicBezTo>
                <a:cubicBezTo>
                  <a:pt x="1171326" y="2009728"/>
                  <a:pt x="1176057" y="2002018"/>
                  <a:pt x="1178010" y="1993557"/>
                </a:cubicBezTo>
                <a:cubicBezTo>
                  <a:pt x="1184307" y="1966271"/>
                  <a:pt x="1174685" y="1930981"/>
                  <a:pt x="1194486" y="1911179"/>
                </a:cubicBezTo>
                <a:lnTo>
                  <a:pt x="1227437" y="1878227"/>
                </a:lnTo>
                <a:cubicBezTo>
                  <a:pt x="1230183" y="1867243"/>
                  <a:pt x="1231806" y="1855916"/>
                  <a:pt x="1235675" y="1845276"/>
                </a:cubicBezTo>
                <a:cubicBezTo>
                  <a:pt x="1244572" y="1820809"/>
                  <a:pt x="1261763" y="1790352"/>
                  <a:pt x="1268627" y="1762898"/>
                </a:cubicBezTo>
                <a:cubicBezTo>
                  <a:pt x="1272023" y="1749314"/>
                  <a:pt x="1272842" y="1735120"/>
                  <a:pt x="1276865" y="1721709"/>
                </a:cubicBezTo>
                <a:cubicBezTo>
                  <a:pt x="1281114" y="1707545"/>
                  <a:pt x="1288991" y="1694653"/>
                  <a:pt x="1293340" y="1680519"/>
                </a:cubicBezTo>
                <a:cubicBezTo>
                  <a:pt x="1306638" y="1637301"/>
                  <a:pt x="1317706" y="1575168"/>
                  <a:pt x="1326292" y="1532238"/>
                </a:cubicBezTo>
                <a:cubicBezTo>
                  <a:pt x="1344288" y="1343270"/>
                  <a:pt x="1336037" y="1387048"/>
                  <a:pt x="1367481" y="1210963"/>
                </a:cubicBezTo>
                <a:cubicBezTo>
                  <a:pt x="1372404" y="1183396"/>
                  <a:pt x="1378464" y="1156044"/>
                  <a:pt x="1383956" y="1128584"/>
                </a:cubicBezTo>
                <a:lnTo>
                  <a:pt x="1400432" y="1046206"/>
                </a:lnTo>
                <a:cubicBezTo>
                  <a:pt x="1403178" y="999525"/>
                  <a:pt x="1404941" y="952776"/>
                  <a:pt x="1408670" y="906163"/>
                </a:cubicBezTo>
                <a:cubicBezTo>
                  <a:pt x="1410435" y="884095"/>
                  <a:pt x="1418543" y="862338"/>
                  <a:pt x="1416908" y="840260"/>
                </a:cubicBezTo>
                <a:cubicBezTo>
                  <a:pt x="1413006" y="787585"/>
                  <a:pt x="1402553" y="735535"/>
                  <a:pt x="1392194" y="683741"/>
                </a:cubicBezTo>
                <a:cubicBezTo>
                  <a:pt x="1388788" y="666711"/>
                  <a:pt x="1381560" y="650669"/>
                  <a:pt x="1375719" y="634314"/>
                </a:cubicBezTo>
                <a:cubicBezTo>
                  <a:pt x="1367828" y="612219"/>
                  <a:pt x="1359718" y="590194"/>
                  <a:pt x="1351005" y="568411"/>
                </a:cubicBezTo>
                <a:cubicBezTo>
                  <a:pt x="1343238" y="548994"/>
                  <a:pt x="1333326" y="530440"/>
                  <a:pt x="1326292" y="510746"/>
                </a:cubicBezTo>
                <a:cubicBezTo>
                  <a:pt x="1311750" y="470028"/>
                  <a:pt x="1312311" y="439027"/>
                  <a:pt x="1285102" y="403655"/>
                </a:cubicBezTo>
                <a:cubicBezTo>
                  <a:pt x="1268528" y="382109"/>
                  <a:pt x="1244126" y="367448"/>
                  <a:pt x="1227437" y="345990"/>
                </a:cubicBezTo>
                <a:cubicBezTo>
                  <a:pt x="1135175" y="227365"/>
                  <a:pt x="1209863" y="310841"/>
                  <a:pt x="1095632" y="214184"/>
                </a:cubicBezTo>
                <a:cubicBezTo>
                  <a:pt x="1083774" y="204150"/>
                  <a:pt x="1075108" y="190553"/>
                  <a:pt x="1062681" y="181233"/>
                </a:cubicBezTo>
                <a:cubicBezTo>
                  <a:pt x="1052857" y="173865"/>
                  <a:pt x="1040391" y="170850"/>
                  <a:pt x="1029729" y="164757"/>
                </a:cubicBezTo>
                <a:cubicBezTo>
                  <a:pt x="984042" y="138651"/>
                  <a:pt x="1027910" y="152861"/>
                  <a:pt x="963827" y="140044"/>
                </a:cubicBezTo>
                <a:cubicBezTo>
                  <a:pt x="915889" y="105803"/>
                  <a:pt x="903027" y="104521"/>
                  <a:pt x="873210" y="57665"/>
                </a:cubicBezTo>
                <a:cubicBezTo>
                  <a:pt x="834714" y="-2829"/>
                  <a:pt x="870639" y="15619"/>
                  <a:pt x="823783" y="0"/>
                </a:cubicBezTo>
                <a:cubicBezTo>
                  <a:pt x="774618" y="9833"/>
                  <a:pt x="712965" y="22956"/>
                  <a:pt x="667265" y="24714"/>
                </a:cubicBezTo>
                <a:lnTo>
                  <a:pt x="453081" y="32952"/>
                </a:lnTo>
                <a:cubicBezTo>
                  <a:pt x="433859" y="35698"/>
                  <a:pt x="414736" y="39258"/>
                  <a:pt x="395416" y="41190"/>
                </a:cubicBezTo>
                <a:cubicBezTo>
                  <a:pt x="268217" y="53909"/>
                  <a:pt x="325066" y="37180"/>
                  <a:pt x="263610" y="57665"/>
                </a:cubicBezTo>
                <a:cubicBezTo>
                  <a:pt x="255372" y="63157"/>
                  <a:pt x="246503" y="67803"/>
                  <a:pt x="238897" y="74141"/>
                </a:cubicBezTo>
                <a:cubicBezTo>
                  <a:pt x="229947" y="81599"/>
                  <a:pt x="224603" y="93645"/>
                  <a:pt x="214183" y="98855"/>
                </a:cubicBezTo>
                <a:cubicBezTo>
                  <a:pt x="201660" y="105117"/>
                  <a:pt x="186662" y="104055"/>
                  <a:pt x="172994" y="107092"/>
                </a:cubicBezTo>
                <a:cubicBezTo>
                  <a:pt x="161942" y="109548"/>
                  <a:pt x="150644" y="111355"/>
                  <a:pt x="140043" y="115330"/>
                </a:cubicBezTo>
                <a:cubicBezTo>
                  <a:pt x="53890" y="147638"/>
                  <a:pt x="158720" y="118899"/>
                  <a:pt x="74140" y="140044"/>
                </a:cubicBezTo>
                <a:cubicBezTo>
                  <a:pt x="38003" y="164135"/>
                  <a:pt x="49427" y="146619"/>
                  <a:pt x="49427" y="197709"/>
                </a:cubicBezTo>
                <a:lnTo>
                  <a:pt x="115329" y="181233"/>
                </a:lnTo>
                <a:close/>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de flecha 7"/>
          <p:cNvCxnSpPr/>
          <p:nvPr/>
        </p:nvCxnSpPr>
        <p:spPr>
          <a:xfrm>
            <a:off x="5651373" y="3645024"/>
            <a:ext cx="936104" cy="14401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4213391" y="5956459"/>
            <a:ext cx="2733441" cy="369332"/>
          </a:xfrm>
          <a:prstGeom prst="rect">
            <a:avLst/>
          </a:prstGeom>
          <a:noFill/>
        </p:spPr>
        <p:txBody>
          <a:bodyPr wrap="none" rtlCol="0">
            <a:spAutoFit/>
          </a:bodyPr>
          <a:lstStyle/>
          <a:p>
            <a:r>
              <a:rPr lang="es-CO" b="1" dirty="0" err="1">
                <a:solidFill>
                  <a:srgbClr val="7030A0"/>
                </a:solidFill>
                <a:latin typeface="Bradley Hand ITC" panose="03070402050302030203" pitchFamily="66" charset="0"/>
              </a:rPr>
              <a:t>Specificity</a:t>
            </a:r>
            <a:r>
              <a:rPr lang="es-CO" b="1" dirty="0">
                <a:solidFill>
                  <a:srgbClr val="7030A0"/>
                </a:solidFill>
                <a:latin typeface="Bradley Hand ITC" panose="03070402050302030203" pitchFamily="66" charset="0"/>
              </a:rPr>
              <a:t> = TN/TN+FP</a:t>
            </a:r>
          </a:p>
        </p:txBody>
      </p:sp>
      <p:sp>
        <p:nvSpPr>
          <p:cNvPr id="10" name="CuadroTexto 9"/>
          <p:cNvSpPr txBox="1"/>
          <p:nvPr/>
        </p:nvSpPr>
        <p:spPr>
          <a:xfrm>
            <a:off x="6732240" y="3743732"/>
            <a:ext cx="2024913" cy="369332"/>
          </a:xfrm>
          <a:prstGeom prst="rect">
            <a:avLst/>
          </a:prstGeom>
          <a:noFill/>
        </p:spPr>
        <p:txBody>
          <a:bodyPr wrap="none" rtlCol="0">
            <a:spAutoFit/>
          </a:bodyPr>
          <a:lstStyle>
            <a:defPPr>
              <a:defRPr lang="es-ES"/>
            </a:defPPr>
            <a:lvl1pPr>
              <a:defRPr b="1">
                <a:solidFill>
                  <a:srgbClr val="7030A0"/>
                </a:solidFill>
                <a:latin typeface="Bradley Hand ITC" panose="03070402050302030203" pitchFamily="66" charset="0"/>
              </a:defRPr>
            </a:lvl1pPr>
          </a:lstStyle>
          <a:p>
            <a:r>
              <a:rPr lang="es-CO" dirty="0"/>
              <a:t>FPR = FP/TN+FP</a:t>
            </a:r>
          </a:p>
        </p:txBody>
      </p:sp>
      <p:cxnSp>
        <p:nvCxnSpPr>
          <p:cNvPr id="12" name="Conector recto de flecha 11"/>
          <p:cNvCxnSpPr>
            <a:stCxn id="6" idx="29"/>
          </p:cNvCxnSpPr>
          <p:nvPr/>
        </p:nvCxnSpPr>
        <p:spPr>
          <a:xfrm>
            <a:off x="5115697" y="5107459"/>
            <a:ext cx="191638" cy="71344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3787" y="1916832"/>
            <a:ext cx="1560042" cy="369332"/>
          </a:xfrm>
          <a:prstGeom prst="rect">
            <a:avLst/>
          </a:prstGeom>
          <a:noFill/>
        </p:spPr>
        <p:txBody>
          <a:bodyPr wrap="none" rtlCol="0">
            <a:spAutoFit/>
          </a:bodyPr>
          <a:lstStyle/>
          <a:p>
            <a:r>
              <a:rPr lang="es-CO" b="1" dirty="0" err="1">
                <a:solidFill>
                  <a:srgbClr val="FF0000"/>
                </a:solidFill>
                <a:latin typeface="Bradley Hand ITC" panose="03070402050302030203" pitchFamily="66" charset="0"/>
              </a:rPr>
              <a:t>Sensitivity</a:t>
            </a:r>
            <a:r>
              <a:rPr lang="es-CO" b="1" dirty="0">
                <a:solidFill>
                  <a:srgbClr val="FF0000"/>
                </a:solidFill>
                <a:latin typeface="Bradley Hand ITC" panose="03070402050302030203" pitchFamily="66" charset="0"/>
              </a:rPr>
              <a:t> =</a:t>
            </a:r>
          </a:p>
        </p:txBody>
      </p:sp>
    </p:spTree>
    <p:extLst>
      <p:ext uri="{BB962C8B-B14F-4D97-AF65-F5344CB8AC3E}">
        <p14:creationId xmlns:p14="http://schemas.microsoft.com/office/powerpoint/2010/main" val="3034774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C:\Users\MAXTER\Dropbox\JPG &amp; GIFF\ROC.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5472246"/>
            <a:ext cx="1668063" cy="1326957"/>
          </a:xfrm>
          <a:prstGeom prst="rect">
            <a:avLst/>
          </a:prstGeom>
          <a:noFill/>
          <a:ln>
            <a:noFill/>
          </a:ln>
        </p:spPr>
      </p:pic>
      <mc:AlternateContent xmlns:mc="http://schemas.openxmlformats.org/markup-compatibility/2006" xmlns:a14="http://schemas.microsoft.com/office/drawing/2010/main">
        <mc:Choice Requires="a14">
          <p:sp>
            <p:nvSpPr>
              <p:cNvPr id="5" name="Rectángulo 4"/>
              <p:cNvSpPr/>
              <p:nvPr/>
            </p:nvSpPr>
            <p:spPr>
              <a:xfrm>
                <a:off x="179512" y="908720"/>
                <a:ext cx="8568952" cy="5576591"/>
              </a:xfrm>
              <a:prstGeom prst="rect">
                <a:avLst/>
              </a:prstGeom>
            </p:spPr>
            <p:txBody>
              <a:bodyPr wrap="square">
                <a:spAutoFit/>
              </a:bodyPr>
              <a:lstStyle/>
              <a:p>
                <a:pPr algn="just">
                  <a:spcBef>
                    <a:spcPts val="600"/>
                  </a:spcBef>
                  <a:spcAft>
                    <a:spcPts val="1600"/>
                  </a:spcAft>
                </a:pPr>
                <a:r>
                  <a:rPr lang="en-US" sz="1400" b="1" i="1" dirty="0">
                    <a:latin typeface="Arial" panose="020B0604020202020204" pitchFamily="34" charset="0"/>
                    <a:ea typeface="Times New Roman" panose="02020603050405020304" pitchFamily="18" charset="0"/>
                    <a:cs typeface="Times New Roman" panose="02020603050405020304" pitchFamily="18" charset="0"/>
                  </a:rPr>
                  <a:t>Sensitivity - Hit rate </a:t>
                </a:r>
                <a:r>
                  <a:rPr lang="en-US" sz="1400" i="1" dirty="0">
                    <a:latin typeface="Arial" panose="020B0604020202020204" pitchFamily="34" charset="0"/>
                    <a:ea typeface="Times New Roman" panose="02020603050405020304" pitchFamily="18" charset="0"/>
                    <a:cs typeface="Times New Roman" panose="02020603050405020304" pitchFamily="18" charset="0"/>
                  </a:rPr>
                  <a:t>(%) - </a:t>
                </a:r>
                <a:r>
                  <a:rPr lang="en-US" sz="1400" b="1" dirty="0">
                    <a:latin typeface="Arial" panose="020B0604020202020204" pitchFamily="34" charset="0"/>
                    <a:ea typeface="Times New Roman" panose="02020603050405020304" pitchFamily="18" charset="0"/>
                    <a:cs typeface="Times New Roman" panose="02020603050405020304" pitchFamily="18" charset="0"/>
                  </a:rPr>
                  <a:t>Recall</a:t>
                </a:r>
                <a:r>
                  <a:rPr lang="en-US" sz="1400" i="1" dirty="0">
                    <a:latin typeface="Arial" panose="020B0604020202020204" pitchFamily="34" charset="0"/>
                    <a:ea typeface="Times New Roman" panose="02020603050405020304" pitchFamily="18" charset="0"/>
                    <a:cs typeface="Times New Roman" panose="02020603050405020304" pitchFamily="18" charset="0"/>
                  </a:rPr>
                  <a:t>: </a:t>
                </a:r>
                <a:r>
                  <a:rPr lang="es-CO" sz="1400" dirty="0">
                    <a:latin typeface="Arial" panose="020B0604020202020204" pitchFamily="34" charset="0"/>
                    <a:ea typeface="Times New Roman" panose="02020603050405020304" pitchFamily="18" charset="0"/>
                    <a:cs typeface="Times New Roman" panose="02020603050405020304" pitchFamily="18" charset="0"/>
                  </a:rPr>
                  <a:t>proporción de puntos de deslizamientos correctamente clasificados</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𝑇𝑟𝑢𝑒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𝑃𝑜𝑠𝑖𝑡𝑖𝑣𝑒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𝑡𝑝</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𝐹𝑁</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𝑎𝑐𝑡𝑢𝑎𝑙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Specificity</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 (%): </a:t>
                </a:r>
                <a:r>
                  <a:rPr lang="es-CO" sz="1400" dirty="0">
                    <a:effectLst/>
                    <a:latin typeface="Arial" panose="020B0604020202020204" pitchFamily="34" charset="0"/>
                    <a:ea typeface="Times New Roman" panose="02020603050405020304" pitchFamily="18" charset="0"/>
                    <a:cs typeface="Times New Roman" panose="02020603050405020304" pitchFamily="18" charset="0"/>
                  </a:rPr>
                  <a:t>medida de la proporción de puntos de no deslizamientos correctamente clasificados</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𝑇𝑟𝑢𝑒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𝑁𝑒𝑔𝑎𝑡𝑖𝑣𝑒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𝑡𝑛</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𝑇𝑁</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𝑎𝑐𝑡𝑢𝑎𝑙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False alarm rate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𝐹𝑎𝑙𝑠𝑒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𝑃𝑜𝑠𝑖𝑡𝑖𝑣𝑒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𝑓𝑝</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𝑖𝑛𝑐𝑜𝑟𝑟𝑒𝑐𝑡𝑙𝑦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𝑎𝑐𝑡𝑢𝑎𝑙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𝑛𝑒𝑔𝑎𝑡𝑖𝑣𝑒𝑠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𝑁</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Precision </a:t>
                </a:r>
                <a:r>
                  <a:rPr lang="en-US" sz="14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𝑃𝑜𝑠𝑖𝑡𝑖𝑣𝑒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𝑝𝑟𝑒𝑑𝑖𝑐𝑡𝑖𝑣𝑒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𝑣𝑎𝑙𝑢𝑒</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𝑝𝑝</m:t>
                        </m:r>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4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𝑐𝑜𝑟𝑟𝑒𝑐𝑡𝑙𝑦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𝑐𝑙𝑎𝑠𝑠𝑖𝑓𝑖𝑒𝑑</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𝑡𝑜𝑡𝑎𝑙</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𝑝𝑟𝑒𝑑𝑖𝑡𝑒𝑑</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𝑝𝑜𝑠𝑖𝑡𝑖𝑣𝑒𝑠</m:t>
                        </m:r>
                      </m:den>
                    </m:f>
                  </m:oMath>
                </a14:m>
                <a:r>
                  <a:rPr lang="en-US" sz="140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4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spcAft>
                    <a:spcPts val="1600"/>
                  </a:spcAft>
                </a:pPr>
                <a:r>
                  <a:rPr lang="en-US" sz="1400" b="1" i="1" dirty="0">
                    <a:effectLst/>
                    <a:latin typeface="Arial" panose="020B0604020202020204" pitchFamily="34" charset="0"/>
                    <a:ea typeface="Times New Roman" panose="02020603050405020304" pitchFamily="18" charset="0"/>
                    <a:cs typeface="Times New Roman" panose="02020603050405020304" pitchFamily="18" charset="0"/>
                  </a:rPr>
                  <a:t>Likelihood ratio</a:t>
                </a:r>
                <a:endParaRPr lang="es-CO" sz="12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lgn="just">
                  <a:spcBef>
                    <a:spcPts val="600"/>
                  </a:spcBef>
                  <a:spcAft>
                    <a:spcPts val="1600"/>
                  </a:spcAft>
                </a:pPr>
                <a14:m>
                  <m:oMathPara xmlns:m="http://schemas.openxmlformats.org/officeDocument/2006/math">
                    <m:oMathParaPr>
                      <m:jc m:val="center"/>
                    </m:oMathParaPr>
                    <m:oMath xmlns:m="http://schemas.openxmlformats.org/officeDocument/2006/math">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𝐿𝑖𝑘𝑒𝑙𝑖h𝑜𝑜𝑑</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𝑟𝑎𝑡𝑖𝑜</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s-CO" sz="12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𝑙𝑟</m:t>
                          </m:r>
                        </m:e>
                      </m:d>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s-CO" sz="12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𝐻𝑖𝑡</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𝑟𝑎𝑡𝑒</m:t>
                          </m:r>
                        </m:num>
                        <m:den>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𝑠𝑝𝑒𝑐𝑖𝑓𝑖𝑐𝑖𝑡𝑦</m:t>
                          </m:r>
                        </m:den>
                      </m:f>
                    </m:oMath>
                  </m:oMathPara>
                </a14:m>
                <a:endParaRPr lang="es-CO"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mc:Choice>
        <mc:Fallback xmlns="">
          <p:sp>
            <p:nvSpPr>
              <p:cNvPr id="5" name="Rectángulo 4"/>
              <p:cNvSpPr>
                <a:spLocks noRot="1" noChangeAspect="1" noMove="1" noResize="1" noEditPoints="1" noAdjustHandles="1" noChangeArrowheads="1" noChangeShapeType="1" noTextEdit="1"/>
              </p:cNvSpPr>
              <p:nvPr/>
            </p:nvSpPr>
            <p:spPr>
              <a:xfrm>
                <a:off x="179512" y="908720"/>
                <a:ext cx="8568952" cy="5576591"/>
              </a:xfrm>
              <a:prstGeom prst="rect">
                <a:avLst/>
              </a:prstGeom>
              <a:blipFill rotWithShape="0">
                <a:blip r:embed="rId3"/>
                <a:stretch>
                  <a:fillRect l="-213" t="-219"/>
                </a:stretch>
              </a:blipFill>
            </p:spPr>
            <p:txBody>
              <a:bodyPr/>
              <a:lstStyle/>
              <a:p>
                <a:r>
                  <a:rPr lang="es-CO">
                    <a:noFill/>
                  </a:rPr>
                  <a:t> </a:t>
                </a:r>
              </a:p>
            </p:txBody>
          </p:sp>
        </mc:Fallback>
      </mc:AlternateContent>
      <p:pic>
        <p:nvPicPr>
          <p:cNvPr id="6"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7" name="Conector recto 6"/>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p:cNvSpPr txBox="1"/>
          <p:nvPr/>
        </p:nvSpPr>
        <p:spPr>
          <a:xfrm>
            <a:off x="99062" y="116632"/>
            <a:ext cx="5363007" cy="523220"/>
          </a:xfrm>
          <a:prstGeom prst="rect">
            <a:avLst/>
          </a:prstGeom>
          <a:noFill/>
        </p:spPr>
        <p:txBody>
          <a:bodyPr wrap="none" rtlCol="0">
            <a:spAutoFit/>
          </a:bodyPr>
          <a:lstStyle/>
          <a:p>
            <a:r>
              <a:rPr lang="es-CO" sz="2800" b="1" dirty="0"/>
              <a:t>ESTADÍSTICOS PARA LA EXACTITUD</a:t>
            </a:r>
          </a:p>
        </p:txBody>
      </p:sp>
      <p:sp>
        <p:nvSpPr>
          <p:cNvPr id="9" name="CuadroTexto 8"/>
          <p:cNvSpPr txBox="1"/>
          <p:nvPr/>
        </p:nvSpPr>
        <p:spPr>
          <a:xfrm>
            <a:off x="17004" y="6606927"/>
            <a:ext cx="2300630" cy="246221"/>
          </a:xfrm>
          <a:prstGeom prst="rect">
            <a:avLst/>
          </a:prstGeom>
          <a:noFill/>
        </p:spPr>
        <p:txBody>
          <a:bodyPr wrap="none" rtlCol="0">
            <a:spAutoFit/>
          </a:bodyPr>
          <a:lstStyle/>
          <a:p>
            <a:r>
              <a:rPr lang="en-US" sz="1000" dirty="0" err="1"/>
              <a:t>Fuente</a:t>
            </a:r>
            <a:r>
              <a:rPr lang="en-US" sz="1000" dirty="0"/>
              <a:t>: Fawcett (2006); </a:t>
            </a:r>
            <a:r>
              <a:rPr lang="en-US" sz="1000" dirty="0" err="1"/>
              <a:t>Brenning</a:t>
            </a:r>
            <a:r>
              <a:rPr lang="en-US" sz="1000" dirty="0"/>
              <a:t> (2005)</a:t>
            </a:r>
          </a:p>
        </p:txBody>
      </p:sp>
    </p:spTree>
    <p:extLst>
      <p:ext uri="{BB962C8B-B14F-4D97-AF65-F5344CB8AC3E}">
        <p14:creationId xmlns:p14="http://schemas.microsoft.com/office/powerpoint/2010/main" val="35118390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452320" y="6611779"/>
            <a:ext cx="1612942" cy="246221"/>
          </a:xfrm>
          <a:prstGeom prst="rect">
            <a:avLst/>
          </a:prstGeom>
          <a:noFill/>
        </p:spPr>
        <p:txBody>
          <a:bodyPr wrap="none" rtlCol="0">
            <a:spAutoFit/>
          </a:bodyPr>
          <a:lstStyle/>
          <a:p>
            <a:r>
              <a:rPr lang="en-US" sz="1000" dirty="0" err="1"/>
              <a:t>Fuente</a:t>
            </a:r>
            <a:r>
              <a:rPr lang="en-US" sz="1000" dirty="0"/>
              <a:t>: </a:t>
            </a:r>
            <a:r>
              <a:rPr lang="en-US" sz="1000" dirty="0" err="1"/>
              <a:t>Frattini</a:t>
            </a:r>
            <a:r>
              <a:rPr lang="en-US" sz="1000" dirty="0"/>
              <a:t> et al (2010)</a:t>
            </a:r>
          </a:p>
        </p:txBody>
      </p:sp>
      <p:pic>
        <p:nvPicPr>
          <p:cNvPr id="5"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5"/>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8" name="CuadroTexto 7"/>
          <p:cNvSpPr txBox="1"/>
          <p:nvPr/>
        </p:nvSpPr>
        <p:spPr>
          <a:xfrm>
            <a:off x="99062" y="116632"/>
            <a:ext cx="5363007" cy="523220"/>
          </a:xfrm>
          <a:prstGeom prst="rect">
            <a:avLst/>
          </a:prstGeom>
          <a:noFill/>
        </p:spPr>
        <p:txBody>
          <a:bodyPr wrap="none" rtlCol="0">
            <a:spAutoFit/>
          </a:bodyPr>
          <a:lstStyle/>
          <a:p>
            <a:r>
              <a:rPr lang="es-CO" sz="2800" b="1" dirty="0"/>
              <a:t>ESTADÍSTICOS PARA LA EXACTITUD</a:t>
            </a:r>
          </a:p>
        </p:txBody>
      </p:sp>
      <p:pic>
        <p:nvPicPr>
          <p:cNvPr id="3" name="Imagen 2"/>
          <p:cNvPicPr>
            <a:picLocks noChangeAspect="1"/>
          </p:cNvPicPr>
          <p:nvPr/>
        </p:nvPicPr>
        <p:blipFill>
          <a:blip r:embed="rId3"/>
          <a:stretch>
            <a:fillRect/>
          </a:stretch>
        </p:blipFill>
        <p:spPr>
          <a:xfrm>
            <a:off x="539552" y="964601"/>
            <a:ext cx="7560841" cy="5617526"/>
          </a:xfrm>
          <a:prstGeom prst="rect">
            <a:avLst/>
          </a:prstGeom>
        </p:spPr>
      </p:pic>
    </p:spTree>
    <p:extLst>
      <p:ext uri="{BB962C8B-B14F-4D97-AF65-F5344CB8AC3E}">
        <p14:creationId xmlns:p14="http://schemas.microsoft.com/office/powerpoint/2010/main" val="19629698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3" name="Conector recto 2"/>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4" name="CuadroTexto 3"/>
          <p:cNvSpPr txBox="1"/>
          <p:nvPr/>
        </p:nvSpPr>
        <p:spPr>
          <a:xfrm>
            <a:off x="27509" y="39736"/>
            <a:ext cx="5279522" cy="523220"/>
          </a:xfrm>
          <a:prstGeom prst="rect">
            <a:avLst/>
          </a:prstGeom>
          <a:noFill/>
        </p:spPr>
        <p:txBody>
          <a:bodyPr wrap="none" rtlCol="0">
            <a:spAutoFit/>
          </a:bodyPr>
          <a:lstStyle/>
          <a:p>
            <a:r>
              <a:rPr lang="es-CO" sz="2800" b="1" dirty="0"/>
              <a:t>COEFICIENTE KAPPA DE COHEN (</a:t>
            </a:r>
            <a:r>
              <a:rPr lang="es-CO" sz="2800" b="1" i="1" dirty="0"/>
              <a:t>k</a:t>
            </a:r>
            <a:r>
              <a:rPr lang="es-CO" sz="2800" b="1" dirty="0"/>
              <a:t>)</a:t>
            </a:r>
          </a:p>
        </p:txBody>
      </p:sp>
      <p:sp>
        <p:nvSpPr>
          <p:cNvPr id="5" name="Rectángulo 4"/>
          <p:cNvSpPr/>
          <p:nvPr/>
        </p:nvSpPr>
        <p:spPr>
          <a:xfrm>
            <a:off x="107504" y="816145"/>
            <a:ext cx="8496944" cy="2742289"/>
          </a:xfrm>
          <a:prstGeom prst="rect">
            <a:avLst/>
          </a:prstGeom>
        </p:spPr>
        <p:txBody>
          <a:bodyPr wrap="square">
            <a:spAutoFit/>
          </a:bodyPr>
          <a:lstStyle/>
          <a:p>
            <a:pPr algn="just">
              <a:lnSpc>
                <a:spcPct val="115000"/>
              </a:lnSpc>
              <a:spcAft>
                <a:spcPts val="1000"/>
              </a:spcAft>
            </a:pPr>
            <a:r>
              <a:rPr lang="es-CO" sz="1600" dirty="0">
                <a:latin typeface="Calibri" panose="020F0502020204030204" pitchFamily="34" charset="0"/>
                <a:ea typeface="Calibri" panose="020F0502020204030204" pitchFamily="34" charset="0"/>
                <a:cs typeface="Calibri" panose="020F0502020204030204" pitchFamily="34" charset="0"/>
              </a:rPr>
              <a:t>El </a:t>
            </a:r>
            <a:r>
              <a:rPr lang="es-CO" sz="1600" b="1" dirty="0">
                <a:effectLst/>
                <a:latin typeface="Calibri" panose="020F0502020204030204" pitchFamily="34" charset="0"/>
                <a:ea typeface="Calibri" panose="020F0502020204030204" pitchFamily="34" charset="0"/>
                <a:cs typeface="Calibri" panose="020F0502020204030204" pitchFamily="34" charset="0"/>
              </a:rPr>
              <a:t>Coeficiente kappa de Cohen</a:t>
            </a:r>
            <a:r>
              <a:rPr lang="es-CO" sz="1600" dirty="0">
                <a:effectLst/>
                <a:latin typeface="Calibri" panose="020F0502020204030204" pitchFamily="34" charset="0"/>
                <a:ea typeface="Calibri" panose="020F0502020204030204" pitchFamily="34" charset="0"/>
                <a:cs typeface="Calibri" panose="020F0502020204030204" pitchFamily="34" charset="0"/>
              </a:rPr>
              <a:t> es una medida estadística que ajusta el efecto del azar en la proporción de la concordancia observada, y mide el acuerdo entre dos observadores en sus correspondientes clasificaciones de N elementos en C categorías mutuamente excluyentes.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es-CO" sz="1600" dirty="0">
                <a:effectLst/>
                <a:latin typeface="Calibri" panose="020F0502020204030204" pitchFamily="34" charset="0"/>
                <a:ea typeface="Times New Roman" panose="02020603050405020304" pitchFamily="18" charset="0"/>
                <a:cs typeface="Calibri" panose="020F0502020204030204" pitchFamily="34" charset="0"/>
              </a:rPr>
              <a:t>donde </a:t>
            </a:r>
            <a:r>
              <a:rPr lang="es-CO" sz="1600" dirty="0" err="1">
                <a:effectLst/>
                <a:latin typeface="Calibri" panose="020F0502020204030204" pitchFamily="34" charset="0"/>
                <a:ea typeface="Times New Roman" panose="02020603050405020304" pitchFamily="18" charset="0"/>
                <a:cs typeface="Calibri" panose="020F0502020204030204" pitchFamily="34" charset="0"/>
              </a:rPr>
              <a:t>Pobs</a:t>
            </a:r>
            <a:r>
              <a:rPr lang="es-CO" sz="1600" dirty="0">
                <a:effectLst/>
                <a:latin typeface="Calibri" panose="020F0502020204030204" pitchFamily="34" charset="0"/>
                <a:ea typeface="Times New Roman" panose="02020603050405020304" pitchFamily="18" charset="0"/>
                <a:cs typeface="Calibri" panose="020F0502020204030204" pitchFamily="34" charset="0"/>
              </a:rPr>
              <a:t> es el acuerdo observado relativo entre los observadores, y </a:t>
            </a:r>
            <a:r>
              <a:rPr lang="es-CO" sz="1600" dirty="0" err="1">
                <a:effectLst/>
                <a:latin typeface="Calibri" panose="020F0502020204030204" pitchFamily="34" charset="0"/>
                <a:ea typeface="Times New Roman" panose="02020603050405020304" pitchFamily="18" charset="0"/>
                <a:cs typeface="Calibri" panose="020F0502020204030204" pitchFamily="34" charset="0"/>
              </a:rPr>
              <a:t>Pexp</a:t>
            </a:r>
            <a:r>
              <a:rPr lang="es-CO" sz="1600" dirty="0">
                <a:effectLst/>
                <a:latin typeface="Calibri" panose="020F0502020204030204" pitchFamily="34" charset="0"/>
                <a:ea typeface="Times New Roman" panose="02020603050405020304" pitchFamily="18" charset="0"/>
                <a:cs typeface="Calibri" panose="020F0502020204030204" pitchFamily="34" charset="0"/>
              </a:rPr>
              <a:t> es la probabilidad hipotética de acuerdo por azar, utilizando los datos observados para calcular las probabilidades de que cada observador clasifique aleatoriamente cada categoría. </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a 7"/>
          <p:cNvGraphicFramePr>
            <a:graphicFrameLocks noGrp="1"/>
          </p:cNvGraphicFramePr>
          <p:nvPr/>
        </p:nvGraphicFramePr>
        <p:xfrm>
          <a:off x="323527" y="4221088"/>
          <a:ext cx="3960438" cy="2026920"/>
        </p:xfrm>
        <a:graphic>
          <a:graphicData uri="http://schemas.openxmlformats.org/drawingml/2006/table">
            <a:tbl>
              <a:tblPr firstRow="1" bandRow="1">
                <a:tableStyleId>{D7AC3CCA-C797-4891-BE02-D94E43425B78}</a:tableStyleId>
              </a:tblPr>
              <a:tblGrid>
                <a:gridCol w="961821">
                  <a:extLst>
                    <a:ext uri="{9D8B030D-6E8A-4147-A177-3AD203B41FA5}">
                      <a16:colId xmlns:a16="http://schemas.microsoft.com/office/drawing/2014/main" val="20000"/>
                    </a:ext>
                  </a:extLst>
                </a:gridCol>
                <a:gridCol w="664787">
                  <a:extLst>
                    <a:ext uri="{9D8B030D-6E8A-4147-A177-3AD203B41FA5}">
                      <a16:colId xmlns:a16="http://schemas.microsoft.com/office/drawing/2014/main" val="20001"/>
                    </a:ext>
                  </a:extLst>
                </a:gridCol>
                <a:gridCol w="636499">
                  <a:extLst>
                    <a:ext uri="{9D8B030D-6E8A-4147-A177-3AD203B41FA5}">
                      <a16:colId xmlns:a16="http://schemas.microsoft.com/office/drawing/2014/main" val="20002"/>
                    </a:ext>
                  </a:extLst>
                </a:gridCol>
                <a:gridCol w="636499">
                  <a:extLst>
                    <a:ext uri="{9D8B030D-6E8A-4147-A177-3AD203B41FA5}">
                      <a16:colId xmlns:a16="http://schemas.microsoft.com/office/drawing/2014/main" val="20003"/>
                    </a:ext>
                  </a:extLst>
                </a:gridCol>
                <a:gridCol w="1060832">
                  <a:extLst>
                    <a:ext uri="{9D8B030D-6E8A-4147-A177-3AD203B41FA5}">
                      <a16:colId xmlns:a16="http://schemas.microsoft.com/office/drawing/2014/main" val="20004"/>
                    </a:ext>
                  </a:extLst>
                </a:gridCol>
              </a:tblGrid>
              <a:tr h="370840">
                <a:tc>
                  <a:txBody>
                    <a:bodyPr/>
                    <a:lstStyle/>
                    <a:p>
                      <a:r>
                        <a:rPr lang="es-CO" sz="1200" dirty="0"/>
                        <a:t>clasificación</a:t>
                      </a:r>
                    </a:p>
                  </a:txBody>
                  <a:tcPr/>
                </a:tc>
                <a:tc>
                  <a:txBody>
                    <a:bodyPr/>
                    <a:lstStyle/>
                    <a:p>
                      <a:r>
                        <a:rPr lang="es-CO" sz="1200" dirty="0"/>
                        <a:t>Y</a:t>
                      </a:r>
                    </a:p>
                  </a:txBody>
                  <a:tcPr/>
                </a:tc>
                <a:tc>
                  <a:txBody>
                    <a:bodyPr/>
                    <a:lstStyle/>
                    <a:p>
                      <a:r>
                        <a:rPr lang="es-CO" sz="1200" dirty="0"/>
                        <a:t>N</a:t>
                      </a:r>
                    </a:p>
                  </a:txBody>
                  <a:tcPr/>
                </a:tc>
                <a:tc>
                  <a:txBody>
                    <a:bodyPr/>
                    <a:lstStyle/>
                    <a:p>
                      <a:r>
                        <a:rPr lang="es-CO" sz="1200" dirty="0"/>
                        <a:t>Subtotal</a:t>
                      </a:r>
                    </a:p>
                  </a:txBody>
                  <a:tcPr/>
                </a:tc>
                <a:tc>
                  <a:txBody>
                    <a:bodyPr/>
                    <a:lstStyle/>
                    <a:p>
                      <a:r>
                        <a:rPr lang="es-CO" sz="1200" dirty="0"/>
                        <a:t>Precisión</a:t>
                      </a:r>
                    </a:p>
                  </a:txBody>
                  <a:tcPr/>
                </a:tc>
                <a:extLst>
                  <a:ext uri="{0D108BD9-81ED-4DB2-BD59-A6C34878D82A}">
                    <a16:rowId xmlns:a16="http://schemas.microsoft.com/office/drawing/2014/main" val="10000"/>
                  </a:ext>
                </a:extLst>
              </a:tr>
              <a:tr h="370840">
                <a:tc>
                  <a:txBody>
                    <a:bodyPr/>
                    <a:lstStyle/>
                    <a:p>
                      <a:r>
                        <a:rPr lang="es-CO" sz="1200" dirty="0"/>
                        <a:t>Y</a:t>
                      </a:r>
                    </a:p>
                  </a:txBody>
                  <a:tcPr/>
                </a:tc>
                <a:tc>
                  <a:txBody>
                    <a:bodyPr/>
                    <a:lstStyle/>
                    <a:p>
                      <a:r>
                        <a:rPr lang="es-CO" sz="1200" dirty="0"/>
                        <a:t>TP</a:t>
                      </a:r>
                    </a:p>
                  </a:txBody>
                  <a:tcPr/>
                </a:tc>
                <a:tc>
                  <a:txBody>
                    <a:bodyPr/>
                    <a:lstStyle/>
                    <a:p>
                      <a:r>
                        <a:rPr lang="es-CO" sz="1200" dirty="0"/>
                        <a:t>FP</a:t>
                      </a:r>
                    </a:p>
                  </a:txBody>
                  <a:tcPr/>
                </a:tc>
                <a:tc>
                  <a:txBody>
                    <a:bodyPr/>
                    <a:lstStyle/>
                    <a:p>
                      <a:r>
                        <a:rPr lang="el-GR" sz="1200" dirty="0"/>
                        <a:t>Σ</a:t>
                      </a:r>
                      <a:r>
                        <a:rPr lang="es-CO" sz="1200" dirty="0"/>
                        <a:t> 3</a:t>
                      </a:r>
                    </a:p>
                  </a:txBody>
                  <a:tcPr/>
                </a:tc>
                <a:tc>
                  <a:txBody>
                    <a:bodyPr/>
                    <a:lstStyle/>
                    <a:p>
                      <a:r>
                        <a:rPr lang="es-CO" sz="1200" dirty="0"/>
                        <a:t>TP/</a:t>
                      </a:r>
                      <a:r>
                        <a:rPr lang="el-GR" sz="1200" dirty="0"/>
                        <a:t>Σ</a:t>
                      </a:r>
                      <a:r>
                        <a:rPr lang="es-CO" sz="1200" dirty="0"/>
                        <a:t> 3</a:t>
                      </a:r>
                    </a:p>
                  </a:txBody>
                  <a:tcPr/>
                </a:tc>
                <a:extLst>
                  <a:ext uri="{0D108BD9-81ED-4DB2-BD59-A6C34878D82A}">
                    <a16:rowId xmlns:a16="http://schemas.microsoft.com/office/drawing/2014/main" val="10001"/>
                  </a:ext>
                </a:extLst>
              </a:tr>
              <a:tr h="370840">
                <a:tc>
                  <a:txBody>
                    <a:bodyPr/>
                    <a:lstStyle/>
                    <a:p>
                      <a:r>
                        <a:rPr lang="es-CO" sz="1200" dirty="0"/>
                        <a:t>N</a:t>
                      </a:r>
                    </a:p>
                  </a:txBody>
                  <a:tcPr/>
                </a:tc>
                <a:tc>
                  <a:txBody>
                    <a:bodyPr/>
                    <a:lstStyle/>
                    <a:p>
                      <a:r>
                        <a:rPr lang="es-CO" sz="1200" dirty="0"/>
                        <a:t>FN</a:t>
                      </a:r>
                    </a:p>
                  </a:txBody>
                  <a:tcPr/>
                </a:tc>
                <a:tc>
                  <a:txBody>
                    <a:bodyPr/>
                    <a:lstStyle/>
                    <a:p>
                      <a:r>
                        <a:rPr lang="es-CO" sz="1200" dirty="0"/>
                        <a:t>TN</a:t>
                      </a:r>
                    </a:p>
                  </a:txBody>
                  <a:tcPr/>
                </a:tc>
                <a:tc>
                  <a:txBody>
                    <a:bodyPr/>
                    <a:lstStyle/>
                    <a:p>
                      <a:r>
                        <a:rPr lang="el-GR" sz="1200" dirty="0"/>
                        <a:t>Σ</a:t>
                      </a:r>
                      <a:r>
                        <a:rPr lang="es-CO" sz="1200" dirty="0"/>
                        <a:t> 4</a:t>
                      </a:r>
                    </a:p>
                  </a:txBody>
                  <a:tcPr/>
                </a:tc>
                <a:tc>
                  <a:txBody>
                    <a:bodyPr/>
                    <a:lstStyle/>
                    <a:p>
                      <a:r>
                        <a:rPr lang="es-CO" sz="1200" dirty="0"/>
                        <a:t>TN/</a:t>
                      </a:r>
                      <a:r>
                        <a:rPr lang="el-GR" sz="1200" dirty="0"/>
                        <a:t>Σ</a:t>
                      </a:r>
                      <a:r>
                        <a:rPr lang="es-CO" sz="1200" dirty="0"/>
                        <a:t> 4</a:t>
                      </a:r>
                    </a:p>
                  </a:txBody>
                  <a:tcPr/>
                </a:tc>
                <a:extLst>
                  <a:ext uri="{0D108BD9-81ED-4DB2-BD59-A6C34878D82A}">
                    <a16:rowId xmlns:a16="http://schemas.microsoft.com/office/drawing/2014/main" val="10002"/>
                  </a:ext>
                </a:extLst>
              </a:tr>
              <a:tr h="370840">
                <a:tc>
                  <a:txBody>
                    <a:bodyPr/>
                    <a:lstStyle/>
                    <a:p>
                      <a:r>
                        <a:rPr lang="es-CO" sz="1200" dirty="0"/>
                        <a:t>Subtotal</a:t>
                      </a:r>
                    </a:p>
                  </a:txBody>
                  <a:tcPr/>
                </a:tc>
                <a:tc>
                  <a:txBody>
                    <a:bodyPr/>
                    <a:lstStyle/>
                    <a:p>
                      <a:r>
                        <a:rPr lang="el-GR" sz="1200" dirty="0"/>
                        <a:t>Σ</a:t>
                      </a:r>
                      <a:r>
                        <a:rPr lang="es-CO" sz="1200" dirty="0"/>
                        <a:t> 1</a:t>
                      </a:r>
                    </a:p>
                  </a:txBody>
                  <a:tcPr/>
                </a:tc>
                <a:tc>
                  <a:txBody>
                    <a:bodyPr/>
                    <a:lstStyle/>
                    <a:p>
                      <a:r>
                        <a:rPr lang="el-GR" sz="1200" dirty="0"/>
                        <a:t>Σ</a:t>
                      </a:r>
                      <a:r>
                        <a:rPr lang="es-CO" sz="1200" dirty="0"/>
                        <a:t> 2</a:t>
                      </a:r>
                    </a:p>
                  </a:txBody>
                  <a:tcPr/>
                </a:tc>
                <a:tc>
                  <a:txBody>
                    <a:bodyPr/>
                    <a:lstStyle/>
                    <a:p>
                      <a:r>
                        <a:rPr lang="es-CO" sz="1200" dirty="0"/>
                        <a:t>TOTAL</a:t>
                      </a:r>
                    </a:p>
                  </a:txBody>
                  <a:tcPr/>
                </a:tc>
                <a:tc>
                  <a:txBody>
                    <a:bodyPr/>
                    <a:lstStyle/>
                    <a:p>
                      <a:endParaRPr lang="es-CO" sz="1200"/>
                    </a:p>
                  </a:txBody>
                  <a:tcPr/>
                </a:tc>
                <a:extLst>
                  <a:ext uri="{0D108BD9-81ED-4DB2-BD59-A6C34878D82A}">
                    <a16:rowId xmlns:a16="http://schemas.microsoft.com/office/drawing/2014/main" val="10003"/>
                  </a:ext>
                </a:extLst>
              </a:tr>
              <a:tr h="370840">
                <a:tc>
                  <a:txBody>
                    <a:bodyPr/>
                    <a:lstStyle/>
                    <a:p>
                      <a:r>
                        <a:rPr lang="es-CO" sz="1200" dirty="0"/>
                        <a:t>Precisión</a:t>
                      </a:r>
                    </a:p>
                  </a:txBody>
                  <a:tcPr/>
                </a:tc>
                <a:tc>
                  <a:txBody>
                    <a:bodyPr/>
                    <a:lstStyle/>
                    <a:p>
                      <a:r>
                        <a:rPr lang="es-CO" sz="1200" dirty="0"/>
                        <a:t>TP/</a:t>
                      </a:r>
                      <a:r>
                        <a:rPr lang="el-GR" sz="1200" dirty="0"/>
                        <a:t>Σ</a:t>
                      </a:r>
                      <a:r>
                        <a:rPr lang="es-CO" sz="1200" dirty="0"/>
                        <a:t> 1</a:t>
                      </a:r>
                    </a:p>
                  </a:txBody>
                  <a:tcPr/>
                </a:tc>
                <a:tc>
                  <a:txBody>
                    <a:bodyPr/>
                    <a:lstStyle/>
                    <a:p>
                      <a:r>
                        <a:rPr lang="es-CO" sz="1200" dirty="0"/>
                        <a:t>TN/</a:t>
                      </a:r>
                      <a:r>
                        <a:rPr lang="el-GR" sz="1200" dirty="0"/>
                        <a:t>Σ</a:t>
                      </a:r>
                      <a:r>
                        <a:rPr lang="es-CO" sz="1200" dirty="0"/>
                        <a:t> 2</a:t>
                      </a:r>
                    </a:p>
                  </a:txBody>
                  <a:tcPr/>
                </a:tc>
                <a:tc>
                  <a:txBody>
                    <a:bodyPr/>
                    <a:lstStyle/>
                    <a:p>
                      <a:endParaRPr lang="es-CO" sz="1200"/>
                    </a:p>
                  </a:txBody>
                  <a:tcPr/>
                </a:tc>
                <a:tc>
                  <a:txBody>
                    <a:bodyPr/>
                    <a:lstStyle/>
                    <a:p>
                      <a:r>
                        <a:rPr lang="es-CO" sz="1200" dirty="0"/>
                        <a:t>PRECISIÓN TOTAL</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0" name="CuadroTexto 9"/>
              <p:cNvSpPr txBox="1"/>
              <p:nvPr/>
            </p:nvSpPr>
            <p:spPr>
              <a:xfrm>
                <a:off x="4427984" y="4725144"/>
                <a:ext cx="4530920" cy="276999"/>
              </a:xfrm>
              <a:prstGeom prst="rect">
                <a:avLst/>
              </a:prstGeom>
              <a:noFill/>
            </p:spPr>
            <p:txBody>
              <a:bodyPr wrap="none" lIns="0" tIns="0" rIns="0" bIns="0" rtlCol="0">
                <a:spAutoFit/>
              </a:bodyPr>
              <a:lstStyle/>
              <a:p>
                <a14:m>
                  <m:oMath xmlns:m="http://schemas.openxmlformats.org/officeDocument/2006/math">
                    <m:r>
                      <a:rPr lang="es-CO" b="0" i="1" smtClean="0">
                        <a:latin typeface="Cambria Math" panose="02040503050406030204" pitchFamily="18" charset="0"/>
                      </a:rPr>
                      <m:t>𝑃</m:t>
                    </m:r>
                    <m:r>
                      <a:rPr lang="en-US" b="0" i="1" smtClean="0">
                        <a:latin typeface="Cambria Math" panose="02040503050406030204" pitchFamily="18" charset="0"/>
                      </a:rPr>
                      <m:t>𝑒𝑥𝑝</m:t>
                    </m:r>
                    <m:r>
                      <a:rPr lang="es-CO" b="0" i="1" smtClean="0">
                        <a:latin typeface="Cambria Math" panose="02040503050406030204" pitchFamily="18" charset="0"/>
                      </a:rPr>
                      <m:t>=</m:t>
                    </m:r>
                    <m:r>
                      <m:rPr>
                        <m:nor/>
                      </m:rPr>
                      <a:rPr lang="el-GR" dirty="0" smtClean="0"/>
                      <m:t>Σ</m:t>
                    </m:r>
                  </m:oMath>
                </a14:m>
                <a:r>
                  <a:rPr lang="es-CO" dirty="0"/>
                  <a:t>1/Total * </a:t>
                </a:r>
                <a:r>
                  <a:rPr lang="el-GR" dirty="0"/>
                  <a:t>Σ</a:t>
                </a:r>
                <a:r>
                  <a:rPr lang="es-CO" dirty="0"/>
                  <a:t>3/Total + </a:t>
                </a:r>
                <a:r>
                  <a:rPr lang="el-GR" dirty="0"/>
                  <a:t>Σ</a:t>
                </a:r>
                <a:r>
                  <a:rPr lang="es-CO" dirty="0"/>
                  <a:t>2/Total * </a:t>
                </a:r>
                <a:r>
                  <a:rPr lang="el-GR" dirty="0"/>
                  <a:t>Σ</a:t>
                </a:r>
                <a:r>
                  <a:rPr lang="es-CO" dirty="0"/>
                  <a:t>4/Total</a:t>
                </a:r>
              </a:p>
            </p:txBody>
          </p:sp>
        </mc:Choice>
        <mc:Fallback xmlns="">
          <p:sp>
            <p:nvSpPr>
              <p:cNvPr id="10" name="CuadroTexto 9"/>
              <p:cNvSpPr txBox="1">
                <a:spLocks noRot="1" noChangeAspect="1" noMove="1" noResize="1" noEditPoints="1" noAdjustHandles="1" noChangeArrowheads="1" noChangeShapeType="1" noTextEdit="1"/>
              </p:cNvSpPr>
              <p:nvPr/>
            </p:nvSpPr>
            <p:spPr>
              <a:xfrm>
                <a:off x="4427984" y="4725144"/>
                <a:ext cx="4530920" cy="276999"/>
              </a:xfrm>
              <a:prstGeom prst="rect">
                <a:avLst/>
              </a:prstGeom>
              <a:blipFill>
                <a:blip r:embed="rId3"/>
                <a:stretch>
                  <a:fillRect l="-1747" t="-28261" r="-255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5276076" y="5517232"/>
                <a:ext cx="2551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𝑃</m:t>
                      </m:r>
                      <m:r>
                        <a:rPr lang="en-US" b="0" i="1" smtClean="0">
                          <a:latin typeface="Cambria Math" panose="02040503050406030204" pitchFamily="18" charset="0"/>
                        </a:rPr>
                        <m:t>𝑜𝑏𝑠</m:t>
                      </m:r>
                      <m:r>
                        <a:rPr lang="es-CO" b="0" i="1" smtClean="0">
                          <a:latin typeface="Cambria Math" panose="02040503050406030204" pitchFamily="18" charset="0"/>
                        </a:rPr>
                        <m:t>=(</m:t>
                      </m:r>
                      <m:r>
                        <a:rPr lang="es-CO" b="0" i="1" smtClean="0">
                          <a:latin typeface="Cambria Math" panose="02040503050406030204" pitchFamily="18" charset="0"/>
                        </a:rPr>
                        <m:t>𝑇𝑃</m:t>
                      </m:r>
                      <m:r>
                        <a:rPr lang="es-CO" b="0" i="1" smtClean="0">
                          <a:latin typeface="Cambria Math" panose="02040503050406030204" pitchFamily="18" charset="0"/>
                        </a:rPr>
                        <m:t>+</m:t>
                      </m:r>
                      <m:r>
                        <a:rPr lang="es-CO" b="0" i="1" smtClean="0">
                          <a:latin typeface="Cambria Math" panose="02040503050406030204" pitchFamily="18" charset="0"/>
                        </a:rPr>
                        <m:t>𝑇𝑁</m:t>
                      </m:r>
                      <m:r>
                        <a:rPr lang="es-CO" b="0" i="1" smtClean="0">
                          <a:latin typeface="Cambria Math" panose="02040503050406030204" pitchFamily="18" charset="0"/>
                        </a:rPr>
                        <m:t>)/</m:t>
                      </m:r>
                      <m:r>
                        <a:rPr lang="es-CO" b="0" i="1" smtClean="0">
                          <a:latin typeface="Cambria Math" panose="02040503050406030204" pitchFamily="18" charset="0"/>
                        </a:rPr>
                        <m:t>𝑡𝑜𝑡𝑎𝑙</m:t>
                      </m:r>
                    </m:oMath>
                  </m:oMathPara>
                </a14:m>
                <a:endParaRPr lang="es-CO"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5276076" y="5517232"/>
                <a:ext cx="2551276" cy="276999"/>
              </a:xfrm>
              <a:prstGeom prst="rect">
                <a:avLst/>
              </a:prstGeom>
              <a:blipFill>
                <a:blip r:embed="rId4"/>
                <a:stretch>
                  <a:fillRect l="-1671" t="-2222" r="-1671" b="-3555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E51F6D3B-71B2-4A8B-9625-6123073E5928}"/>
              </a:ext>
            </a:extLst>
          </p:cNvPr>
          <p:cNvPicPr>
            <a:picLocks noChangeAspect="1"/>
          </p:cNvPicPr>
          <p:nvPr/>
        </p:nvPicPr>
        <p:blipFill rotWithShape="1">
          <a:blip r:embed="rId5"/>
          <a:srcRect t="33078" r="76108" b="55511"/>
          <a:stretch/>
        </p:blipFill>
        <p:spPr>
          <a:xfrm>
            <a:off x="3392863" y="1775008"/>
            <a:ext cx="1782205" cy="782585"/>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4E6AA32B-1751-48BB-838A-19124D7EEBAD}"/>
                  </a:ext>
                </a:extLst>
              </p14:cNvPr>
              <p14:cNvContentPartPr/>
              <p14:nvPr/>
            </p14:nvContentPartPr>
            <p14:xfrm>
              <a:off x="4133825" y="2305007"/>
              <a:ext cx="109800" cy="38520"/>
            </p14:xfrm>
          </p:contentPart>
        </mc:Choice>
        <mc:Fallback xmlns="">
          <p:pic>
            <p:nvPicPr>
              <p:cNvPr id="14" name="Ink 13">
                <a:extLst>
                  <a:ext uri="{FF2B5EF4-FFF2-40B4-BE49-F238E27FC236}">
                    <a16:creationId xmlns:a16="http://schemas.microsoft.com/office/drawing/2014/main" id="{4E6AA32B-1751-48BB-838A-19124D7EEBAD}"/>
                  </a:ext>
                </a:extLst>
              </p:cNvPr>
              <p:cNvPicPr/>
              <p:nvPr/>
            </p:nvPicPr>
            <p:blipFill>
              <a:blip r:embed="rId7"/>
              <a:stretch>
                <a:fillRect/>
              </a:stretch>
            </p:blipFill>
            <p:spPr>
              <a:xfrm>
                <a:off x="4129505" y="2300687"/>
                <a:ext cx="118440" cy="47160"/>
              </a:xfrm>
              <a:prstGeom prst="rect">
                <a:avLst/>
              </a:prstGeom>
            </p:spPr>
          </p:pic>
        </mc:Fallback>
      </mc:AlternateContent>
    </p:spTree>
    <p:extLst>
      <p:ext uri="{BB962C8B-B14F-4D97-AF65-F5344CB8AC3E}">
        <p14:creationId xmlns:p14="http://schemas.microsoft.com/office/powerpoint/2010/main" val="4019821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D19240-DEE7-4FE1-B227-D8960633DFD6}"/>
              </a:ext>
            </a:extLst>
          </p:cNvPr>
          <p:cNvPicPr>
            <a:picLocks noChangeAspect="1"/>
          </p:cNvPicPr>
          <p:nvPr/>
        </p:nvPicPr>
        <p:blipFill>
          <a:blip r:embed="rId2"/>
          <a:stretch>
            <a:fillRect/>
          </a:stretch>
        </p:blipFill>
        <p:spPr>
          <a:xfrm>
            <a:off x="1979712" y="1124744"/>
            <a:ext cx="5127043" cy="2749039"/>
          </a:xfrm>
          <a:prstGeom prst="rect">
            <a:avLst/>
          </a:prstGeom>
        </p:spPr>
      </p:pic>
      <p:pic>
        <p:nvPicPr>
          <p:cNvPr id="3" name="Picture 2">
            <a:extLst>
              <a:ext uri="{FF2B5EF4-FFF2-40B4-BE49-F238E27FC236}">
                <a16:creationId xmlns:a16="http://schemas.microsoft.com/office/drawing/2014/main" id="{41118A39-89C0-41FB-9C5C-147EEFE5E539}"/>
              </a:ext>
            </a:extLst>
          </p:cNvPr>
          <p:cNvPicPr>
            <a:picLocks noChangeAspect="1"/>
          </p:cNvPicPr>
          <p:nvPr/>
        </p:nvPicPr>
        <p:blipFill>
          <a:blip r:embed="rId3"/>
          <a:stretch>
            <a:fillRect/>
          </a:stretch>
        </p:blipFill>
        <p:spPr>
          <a:xfrm>
            <a:off x="2257233" y="3933056"/>
            <a:ext cx="4572000" cy="2727313"/>
          </a:xfrm>
          <a:prstGeom prst="rect">
            <a:avLst/>
          </a:prstGeom>
        </p:spPr>
      </p:pic>
      <p:pic>
        <p:nvPicPr>
          <p:cNvPr id="4" name="6 Imagen">
            <a:extLst>
              <a:ext uri="{FF2B5EF4-FFF2-40B4-BE49-F238E27FC236}">
                <a16:creationId xmlns:a16="http://schemas.microsoft.com/office/drawing/2014/main" id="{D74DFC0E-5D87-4DA3-A202-5E88F75605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2">
            <a:extLst>
              <a:ext uri="{FF2B5EF4-FFF2-40B4-BE49-F238E27FC236}">
                <a16:creationId xmlns:a16="http://schemas.microsoft.com/office/drawing/2014/main" id="{20EF654B-273E-495F-894A-7E10D0BD2D50}"/>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3">
            <a:extLst>
              <a:ext uri="{FF2B5EF4-FFF2-40B4-BE49-F238E27FC236}">
                <a16:creationId xmlns:a16="http://schemas.microsoft.com/office/drawing/2014/main" id="{531286FD-C4B6-4494-B76E-5E6947338F94}"/>
              </a:ext>
            </a:extLst>
          </p:cNvPr>
          <p:cNvSpPr txBox="1"/>
          <p:nvPr/>
        </p:nvSpPr>
        <p:spPr>
          <a:xfrm>
            <a:off x="27509" y="39736"/>
            <a:ext cx="5279522" cy="523220"/>
          </a:xfrm>
          <a:prstGeom prst="rect">
            <a:avLst/>
          </a:prstGeom>
          <a:noFill/>
        </p:spPr>
        <p:txBody>
          <a:bodyPr wrap="none" rtlCol="0">
            <a:spAutoFit/>
          </a:bodyPr>
          <a:lstStyle/>
          <a:p>
            <a:r>
              <a:rPr lang="es-CO" sz="2800" b="1" dirty="0"/>
              <a:t>COEFICIENTE KAPPA DE COHEN (</a:t>
            </a:r>
            <a:r>
              <a:rPr lang="es-CO" sz="2800" b="1" i="1" dirty="0"/>
              <a:t>k</a:t>
            </a:r>
            <a:r>
              <a:rPr lang="es-CO" sz="2800" b="1" dirty="0"/>
              <a:t>)</a:t>
            </a:r>
          </a:p>
        </p:txBody>
      </p:sp>
      <p:sp>
        <p:nvSpPr>
          <p:cNvPr id="7" name="CuadroTexto 3">
            <a:extLst>
              <a:ext uri="{FF2B5EF4-FFF2-40B4-BE49-F238E27FC236}">
                <a16:creationId xmlns:a16="http://schemas.microsoft.com/office/drawing/2014/main" id="{4AF43416-E76B-4FEF-A16E-B864F6386B66}"/>
              </a:ext>
            </a:extLst>
          </p:cNvPr>
          <p:cNvSpPr txBox="1"/>
          <p:nvPr/>
        </p:nvSpPr>
        <p:spPr>
          <a:xfrm>
            <a:off x="7452320" y="6611779"/>
            <a:ext cx="1779654" cy="246221"/>
          </a:xfrm>
          <a:prstGeom prst="rect">
            <a:avLst/>
          </a:prstGeom>
          <a:noFill/>
        </p:spPr>
        <p:txBody>
          <a:bodyPr wrap="none" rtlCol="0">
            <a:spAutoFit/>
          </a:bodyPr>
          <a:lstStyle/>
          <a:p>
            <a:r>
              <a:rPr lang="en-US" sz="1000" dirty="0"/>
              <a:t>Fuente: Landis &amp; Koch (1977)</a:t>
            </a:r>
          </a:p>
        </p:txBody>
      </p:sp>
    </p:spTree>
    <p:extLst>
      <p:ext uri="{BB962C8B-B14F-4D97-AF65-F5344CB8AC3E}">
        <p14:creationId xmlns:p14="http://schemas.microsoft.com/office/powerpoint/2010/main" val="18392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C3164-37BC-452E-A556-8E8107797706}"/>
              </a:ext>
            </a:extLst>
          </p:cNvPr>
          <p:cNvPicPr>
            <a:picLocks noChangeAspect="1"/>
          </p:cNvPicPr>
          <p:nvPr/>
        </p:nvPicPr>
        <p:blipFill>
          <a:blip r:embed="rId2"/>
          <a:stretch>
            <a:fillRect/>
          </a:stretch>
        </p:blipFill>
        <p:spPr>
          <a:xfrm>
            <a:off x="1835696" y="1052736"/>
            <a:ext cx="5364088" cy="2365146"/>
          </a:xfrm>
          <a:prstGeom prst="rect">
            <a:avLst/>
          </a:prstGeom>
        </p:spPr>
      </p:pic>
      <p:pic>
        <p:nvPicPr>
          <p:cNvPr id="3" name="Picture 2">
            <a:extLst>
              <a:ext uri="{FF2B5EF4-FFF2-40B4-BE49-F238E27FC236}">
                <a16:creationId xmlns:a16="http://schemas.microsoft.com/office/drawing/2014/main" id="{97734E81-A4BB-43E6-9C3C-28E6650925B4}"/>
              </a:ext>
            </a:extLst>
          </p:cNvPr>
          <p:cNvPicPr>
            <a:picLocks noChangeAspect="1"/>
          </p:cNvPicPr>
          <p:nvPr/>
        </p:nvPicPr>
        <p:blipFill>
          <a:blip r:embed="rId3"/>
          <a:stretch>
            <a:fillRect/>
          </a:stretch>
        </p:blipFill>
        <p:spPr>
          <a:xfrm>
            <a:off x="1820716" y="3933056"/>
            <a:ext cx="4860032" cy="2365546"/>
          </a:xfrm>
          <a:prstGeom prst="rect">
            <a:avLst/>
          </a:prstGeom>
        </p:spPr>
      </p:pic>
      <p:pic>
        <p:nvPicPr>
          <p:cNvPr id="4" name="6 Imagen">
            <a:extLst>
              <a:ext uri="{FF2B5EF4-FFF2-40B4-BE49-F238E27FC236}">
                <a16:creationId xmlns:a16="http://schemas.microsoft.com/office/drawing/2014/main" id="{EC171712-5100-4A5D-8369-BC6BF8F473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2">
            <a:extLst>
              <a:ext uri="{FF2B5EF4-FFF2-40B4-BE49-F238E27FC236}">
                <a16:creationId xmlns:a16="http://schemas.microsoft.com/office/drawing/2014/main" id="{9C3AD5CD-52E1-4B15-941E-A7774976779E}"/>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3">
            <a:extLst>
              <a:ext uri="{FF2B5EF4-FFF2-40B4-BE49-F238E27FC236}">
                <a16:creationId xmlns:a16="http://schemas.microsoft.com/office/drawing/2014/main" id="{9FAEC529-FDCE-49A4-8903-262B8423B0ED}"/>
              </a:ext>
            </a:extLst>
          </p:cNvPr>
          <p:cNvSpPr txBox="1"/>
          <p:nvPr/>
        </p:nvSpPr>
        <p:spPr>
          <a:xfrm>
            <a:off x="27509" y="39736"/>
            <a:ext cx="5279522" cy="523220"/>
          </a:xfrm>
          <a:prstGeom prst="rect">
            <a:avLst/>
          </a:prstGeom>
          <a:noFill/>
        </p:spPr>
        <p:txBody>
          <a:bodyPr wrap="none" rtlCol="0">
            <a:spAutoFit/>
          </a:bodyPr>
          <a:lstStyle/>
          <a:p>
            <a:r>
              <a:rPr lang="es-CO" sz="2800" b="1" dirty="0"/>
              <a:t>COEFICIENTE KAPPA DE COHEN (</a:t>
            </a:r>
            <a:r>
              <a:rPr lang="es-CO" sz="2800" b="1" i="1" dirty="0"/>
              <a:t>k</a:t>
            </a:r>
            <a:r>
              <a:rPr lang="es-CO" sz="2800" b="1" dirty="0"/>
              <a:t>)</a:t>
            </a:r>
          </a:p>
        </p:txBody>
      </p:sp>
      <p:sp>
        <p:nvSpPr>
          <p:cNvPr id="7" name="CuadroTexto 3">
            <a:extLst>
              <a:ext uri="{FF2B5EF4-FFF2-40B4-BE49-F238E27FC236}">
                <a16:creationId xmlns:a16="http://schemas.microsoft.com/office/drawing/2014/main" id="{955C93F6-1C37-489D-93D1-AB5CDAA74A77}"/>
              </a:ext>
            </a:extLst>
          </p:cNvPr>
          <p:cNvSpPr txBox="1"/>
          <p:nvPr/>
        </p:nvSpPr>
        <p:spPr>
          <a:xfrm>
            <a:off x="7452320" y="6611779"/>
            <a:ext cx="1362874" cy="246221"/>
          </a:xfrm>
          <a:prstGeom prst="rect">
            <a:avLst/>
          </a:prstGeom>
          <a:noFill/>
        </p:spPr>
        <p:txBody>
          <a:bodyPr wrap="none" rtlCol="0">
            <a:spAutoFit/>
          </a:bodyPr>
          <a:lstStyle/>
          <a:p>
            <a:r>
              <a:rPr lang="en-US" sz="1000" dirty="0"/>
              <a:t>Fuente: </a:t>
            </a:r>
            <a:r>
              <a:rPr lang="en-US" sz="1000" dirty="0" err="1"/>
              <a:t>Abraira</a:t>
            </a:r>
            <a:r>
              <a:rPr lang="en-US" sz="1000" dirty="0"/>
              <a:t> (2001)</a:t>
            </a:r>
          </a:p>
        </p:txBody>
      </p:sp>
    </p:spTree>
    <p:extLst>
      <p:ext uri="{BB962C8B-B14F-4D97-AF65-F5344CB8AC3E}">
        <p14:creationId xmlns:p14="http://schemas.microsoft.com/office/powerpoint/2010/main" val="1183768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509" y="638260"/>
            <a:ext cx="6696744" cy="5970785"/>
          </a:xfrm>
          <a:prstGeom prst="rect">
            <a:avLst/>
          </a:prstGeom>
        </p:spPr>
      </p:pic>
      <p:sp>
        <p:nvSpPr>
          <p:cNvPr id="3" name="CuadroTexto 2"/>
          <p:cNvSpPr txBox="1"/>
          <p:nvPr/>
        </p:nvSpPr>
        <p:spPr>
          <a:xfrm>
            <a:off x="7745860" y="6611779"/>
            <a:ext cx="1398140" cy="246221"/>
          </a:xfrm>
          <a:prstGeom prst="rect">
            <a:avLst/>
          </a:prstGeom>
          <a:noFill/>
        </p:spPr>
        <p:txBody>
          <a:bodyPr wrap="none" rtlCol="0">
            <a:spAutoFit/>
          </a:bodyPr>
          <a:lstStyle/>
          <a:p>
            <a:r>
              <a:rPr lang="en-US" sz="1000" dirty="0" err="1"/>
              <a:t>Fuente</a:t>
            </a:r>
            <a:r>
              <a:rPr lang="en-US" sz="1000" dirty="0"/>
              <a:t>: Fawcett (2006)</a:t>
            </a:r>
          </a:p>
        </p:txBody>
      </p:sp>
      <p:pic>
        <p:nvPicPr>
          <p:cNvPr id="4"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4"/>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5"/>
          <p:cNvSpPr txBox="1"/>
          <p:nvPr/>
        </p:nvSpPr>
        <p:spPr>
          <a:xfrm>
            <a:off x="27509" y="39736"/>
            <a:ext cx="5102935" cy="954107"/>
          </a:xfrm>
          <a:prstGeom prst="rect">
            <a:avLst/>
          </a:prstGeom>
          <a:noFill/>
        </p:spPr>
        <p:txBody>
          <a:bodyPr wrap="none" rtlCol="0">
            <a:spAutoFit/>
          </a:bodyPr>
          <a:lstStyle/>
          <a:p>
            <a:r>
              <a:rPr lang="es-CO" sz="2800" b="1" dirty="0"/>
              <a:t>CURVA ROC </a:t>
            </a:r>
            <a:r>
              <a:rPr lang="es-CO" sz="1600" dirty="0">
                <a:latin typeface="Arial Narrow" panose="020B0606020202030204" pitchFamily="34" charset="0"/>
              </a:rPr>
              <a:t>(Características Operativas del Receptor)</a:t>
            </a:r>
            <a:endParaRPr lang="en-US" sz="1600" dirty="0">
              <a:latin typeface="Arial Narrow" panose="020B0606020202030204" pitchFamily="34" charset="0"/>
            </a:endParaRPr>
          </a:p>
          <a:p>
            <a:endParaRPr lang="es-CO" sz="2800" b="1" dirty="0"/>
          </a:p>
        </p:txBody>
      </p:sp>
      <p:sp>
        <p:nvSpPr>
          <p:cNvPr id="7" name="CuadroTexto 6"/>
          <p:cNvSpPr txBox="1"/>
          <p:nvPr/>
        </p:nvSpPr>
        <p:spPr>
          <a:xfrm rot="16200000">
            <a:off x="-424475" y="3190601"/>
            <a:ext cx="1249060" cy="400110"/>
          </a:xfrm>
          <a:prstGeom prst="rect">
            <a:avLst/>
          </a:prstGeom>
          <a:noFill/>
        </p:spPr>
        <p:txBody>
          <a:bodyPr wrap="none" rtlCol="0">
            <a:spAutoFit/>
          </a:bodyPr>
          <a:lstStyle/>
          <a:p>
            <a:pPr algn="ctr"/>
            <a:r>
              <a:rPr lang="en-US" sz="2000" dirty="0"/>
              <a:t>Sensitivity</a:t>
            </a:r>
          </a:p>
        </p:txBody>
      </p:sp>
      <p:sp>
        <p:nvSpPr>
          <p:cNvPr id="8" name="CuadroTexto 7"/>
          <p:cNvSpPr txBox="1"/>
          <p:nvPr/>
        </p:nvSpPr>
        <p:spPr>
          <a:xfrm>
            <a:off x="2843808" y="6424379"/>
            <a:ext cx="1426994" cy="369332"/>
          </a:xfrm>
          <a:prstGeom prst="rect">
            <a:avLst/>
          </a:prstGeom>
          <a:noFill/>
        </p:spPr>
        <p:txBody>
          <a:bodyPr wrap="none" rtlCol="0">
            <a:spAutoFit/>
          </a:bodyPr>
          <a:lstStyle/>
          <a:p>
            <a:pPr algn="ctr"/>
            <a:r>
              <a:rPr lang="en-US" dirty="0"/>
              <a:t>1 - Specificity</a:t>
            </a:r>
          </a:p>
        </p:txBody>
      </p:sp>
      <p:pic>
        <p:nvPicPr>
          <p:cNvPr id="9" name="Imagen 8"/>
          <p:cNvPicPr>
            <a:picLocks noChangeAspect="1"/>
          </p:cNvPicPr>
          <p:nvPr/>
        </p:nvPicPr>
        <p:blipFill>
          <a:blip r:embed="rId4"/>
          <a:stretch>
            <a:fillRect/>
          </a:stretch>
        </p:blipFill>
        <p:spPr>
          <a:xfrm>
            <a:off x="6012160" y="980728"/>
            <a:ext cx="3021337" cy="1177681"/>
          </a:xfrm>
          <a:prstGeom prst="rect">
            <a:avLst/>
          </a:prstGeom>
        </p:spPr>
      </p:pic>
    </p:spTree>
    <p:extLst>
      <p:ext uri="{BB962C8B-B14F-4D97-AF65-F5344CB8AC3E}">
        <p14:creationId xmlns:p14="http://schemas.microsoft.com/office/powerpoint/2010/main" val="32914296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38F970-A579-464C-A572-3FBB65B4EDC8}"/>
              </a:ext>
            </a:extLst>
          </p:cNvPr>
          <p:cNvPicPr>
            <a:picLocks noChangeAspect="1"/>
          </p:cNvPicPr>
          <p:nvPr/>
        </p:nvPicPr>
        <p:blipFill rotWithShape="1">
          <a:blip r:embed="rId2"/>
          <a:srcRect t="19760" b="19761"/>
          <a:stretch/>
        </p:blipFill>
        <p:spPr>
          <a:xfrm>
            <a:off x="6228184" y="4869160"/>
            <a:ext cx="2884395" cy="798379"/>
          </a:xfrm>
          <a:prstGeom prst="rect">
            <a:avLst/>
          </a:prstGeom>
        </p:spPr>
      </p:pic>
      <p:pic>
        <p:nvPicPr>
          <p:cNvPr id="5" name="Picture 4">
            <a:extLst>
              <a:ext uri="{FF2B5EF4-FFF2-40B4-BE49-F238E27FC236}">
                <a16:creationId xmlns:a16="http://schemas.microsoft.com/office/drawing/2014/main" id="{98BA1591-2377-433B-9024-D484428A4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8" y="691697"/>
            <a:ext cx="8230312" cy="6166303"/>
          </a:xfrm>
          <a:prstGeom prst="rect">
            <a:avLst/>
          </a:prstGeom>
        </p:spPr>
      </p:pic>
      <p:pic>
        <p:nvPicPr>
          <p:cNvPr id="4" name="6 Imagen">
            <a:extLst>
              <a:ext uri="{FF2B5EF4-FFF2-40B4-BE49-F238E27FC236}">
                <a16:creationId xmlns:a16="http://schemas.microsoft.com/office/drawing/2014/main" id="{6078E359-9F96-43B8-80DF-B77A7D89201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6" name="Conector recto 3">
            <a:extLst>
              <a:ext uri="{FF2B5EF4-FFF2-40B4-BE49-F238E27FC236}">
                <a16:creationId xmlns:a16="http://schemas.microsoft.com/office/drawing/2014/main" id="{A90B8C5C-E40D-421B-BE12-90CEB13E042A}"/>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7" name="CuadroTexto 7">
            <a:extLst>
              <a:ext uri="{FF2B5EF4-FFF2-40B4-BE49-F238E27FC236}">
                <a16:creationId xmlns:a16="http://schemas.microsoft.com/office/drawing/2014/main" id="{FF606341-66B8-4AC1-9157-5C79F0A7FB53}"/>
              </a:ext>
            </a:extLst>
          </p:cNvPr>
          <p:cNvSpPr txBox="1"/>
          <p:nvPr/>
        </p:nvSpPr>
        <p:spPr>
          <a:xfrm>
            <a:off x="27509" y="39736"/>
            <a:ext cx="5102935" cy="523220"/>
          </a:xfrm>
          <a:prstGeom prst="rect">
            <a:avLst/>
          </a:prstGeom>
          <a:noFill/>
        </p:spPr>
        <p:txBody>
          <a:bodyPr wrap="none" rtlCol="0">
            <a:spAutoFit/>
          </a:bodyPr>
          <a:lstStyle/>
          <a:p>
            <a:r>
              <a:rPr lang="es-CO" sz="2800" b="1" dirty="0"/>
              <a:t>CURVA ROC </a:t>
            </a:r>
            <a:r>
              <a:rPr lang="es-CO" sz="1600" dirty="0">
                <a:latin typeface="Arial Narrow" panose="020B0606020202030204" pitchFamily="34" charset="0"/>
              </a:rPr>
              <a:t>(Características Operativas del Receptor)</a:t>
            </a:r>
            <a:endParaRPr lang="es-CO" sz="2800" b="1" dirty="0"/>
          </a:p>
        </p:txBody>
      </p:sp>
      <p:sp>
        <p:nvSpPr>
          <p:cNvPr id="2" name="CuadroTexto 1"/>
          <p:cNvSpPr txBox="1"/>
          <p:nvPr/>
        </p:nvSpPr>
        <p:spPr>
          <a:xfrm rot="16200000">
            <a:off x="1637725" y="1106691"/>
            <a:ext cx="765274" cy="369332"/>
          </a:xfrm>
          <a:prstGeom prst="rect">
            <a:avLst/>
          </a:prstGeom>
          <a:noFill/>
        </p:spPr>
        <p:txBody>
          <a:bodyPr wrap="none" rtlCol="0">
            <a:spAutoFit/>
          </a:bodyPr>
          <a:lstStyle/>
          <a:p>
            <a:r>
              <a:rPr lang="es-CO" dirty="0" err="1"/>
              <a:t>Cutoff</a:t>
            </a:r>
            <a:endParaRPr lang="es-CO" dirty="0"/>
          </a:p>
        </p:txBody>
      </p:sp>
      <p:sp>
        <p:nvSpPr>
          <p:cNvPr id="8" name="CuadroTexto 7"/>
          <p:cNvSpPr txBox="1"/>
          <p:nvPr/>
        </p:nvSpPr>
        <p:spPr>
          <a:xfrm>
            <a:off x="2771800" y="908719"/>
            <a:ext cx="343364" cy="369332"/>
          </a:xfrm>
          <a:prstGeom prst="rect">
            <a:avLst/>
          </a:prstGeom>
          <a:noFill/>
        </p:spPr>
        <p:txBody>
          <a:bodyPr wrap="none" rtlCol="0">
            <a:spAutoFit/>
          </a:bodyPr>
          <a:lstStyle/>
          <a:p>
            <a:r>
              <a:rPr lang="es-CO" dirty="0"/>
              <a:t>Si</a:t>
            </a:r>
          </a:p>
        </p:txBody>
      </p:sp>
      <p:sp>
        <p:nvSpPr>
          <p:cNvPr id="9" name="CuadroTexto 8"/>
          <p:cNvSpPr txBox="1"/>
          <p:nvPr/>
        </p:nvSpPr>
        <p:spPr>
          <a:xfrm>
            <a:off x="1045879" y="908719"/>
            <a:ext cx="455574" cy="369332"/>
          </a:xfrm>
          <a:prstGeom prst="rect">
            <a:avLst/>
          </a:prstGeom>
          <a:noFill/>
        </p:spPr>
        <p:txBody>
          <a:bodyPr wrap="none" rtlCol="0">
            <a:spAutoFit/>
          </a:bodyPr>
          <a:lstStyle/>
          <a:p>
            <a:r>
              <a:rPr lang="es-CO" dirty="0"/>
              <a:t>No</a:t>
            </a:r>
          </a:p>
        </p:txBody>
      </p:sp>
    </p:spTree>
    <p:extLst>
      <p:ext uri="{BB962C8B-B14F-4D97-AF65-F5344CB8AC3E}">
        <p14:creationId xmlns:p14="http://schemas.microsoft.com/office/powerpoint/2010/main" val="2319207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Imagen"/>
          <p:cNvPicPr>
            <a:picLocks noChangeAspect="1"/>
          </p:cNvPicPr>
          <p:nvPr/>
        </p:nvPicPr>
        <p:blipFill rotWithShape="1">
          <a:blip r:embed="rId2"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grpSp>
        <p:nvGrpSpPr>
          <p:cNvPr id="7" name="Grupo 6"/>
          <p:cNvGrpSpPr/>
          <p:nvPr/>
        </p:nvGrpSpPr>
        <p:grpSpPr>
          <a:xfrm>
            <a:off x="1356764" y="2478286"/>
            <a:ext cx="6311580" cy="3179118"/>
            <a:chOff x="1356764" y="1844824"/>
            <a:chExt cx="6311580" cy="3179118"/>
          </a:xfrm>
        </p:grpSpPr>
        <p:pic>
          <p:nvPicPr>
            <p:cNvPr id="2" name="Imagen 1"/>
            <p:cNvPicPr>
              <a:picLocks noChangeAspect="1"/>
            </p:cNvPicPr>
            <p:nvPr/>
          </p:nvPicPr>
          <p:blipFill rotWithShape="1">
            <a:blip r:embed="rId3"/>
            <a:srcRect t="6645"/>
            <a:stretch/>
          </p:blipFill>
          <p:spPr>
            <a:xfrm>
              <a:off x="1356764" y="1988840"/>
              <a:ext cx="6311580" cy="3035102"/>
            </a:xfrm>
            <a:prstGeom prst="rect">
              <a:avLst/>
            </a:prstGeom>
          </p:spPr>
        </p:pic>
        <p:sp>
          <p:nvSpPr>
            <p:cNvPr id="5" name="Rectángulo 4"/>
            <p:cNvSpPr/>
            <p:nvPr/>
          </p:nvSpPr>
          <p:spPr>
            <a:xfrm>
              <a:off x="1763688" y="1844824"/>
              <a:ext cx="43204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p:cNvSpPr/>
            <p:nvPr/>
          </p:nvSpPr>
          <p:spPr>
            <a:xfrm>
              <a:off x="6948264" y="1844824"/>
              <a:ext cx="432048"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8" name="CuadroTexto 7"/>
          <p:cNvSpPr txBox="1"/>
          <p:nvPr/>
        </p:nvSpPr>
        <p:spPr>
          <a:xfrm>
            <a:off x="27509" y="39736"/>
            <a:ext cx="5102935" cy="523220"/>
          </a:xfrm>
          <a:prstGeom prst="rect">
            <a:avLst/>
          </a:prstGeom>
          <a:noFill/>
        </p:spPr>
        <p:txBody>
          <a:bodyPr wrap="none" rtlCol="0">
            <a:spAutoFit/>
          </a:bodyPr>
          <a:lstStyle/>
          <a:p>
            <a:r>
              <a:rPr lang="es-CO" sz="2800" b="1" dirty="0"/>
              <a:t>CURVA ROC </a:t>
            </a:r>
            <a:r>
              <a:rPr lang="es-CO" sz="1600" dirty="0">
                <a:latin typeface="Arial Narrow" panose="020B0606020202030204" pitchFamily="34" charset="0"/>
              </a:rPr>
              <a:t>(Características Operativas del Receptor)</a:t>
            </a:r>
            <a:endParaRPr lang="es-CO" sz="2800" b="1" dirty="0"/>
          </a:p>
        </p:txBody>
      </p:sp>
      <p:sp>
        <p:nvSpPr>
          <p:cNvPr id="9" name="CuadroTexto 8"/>
          <p:cNvSpPr txBox="1"/>
          <p:nvPr/>
        </p:nvSpPr>
        <p:spPr>
          <a:xfrm>
            <a:off x="6798865" y="6611779"/>
            <a:ext cx="2056973" cy="246221"/>
          </a:xfrm>
          <a:prstGeom prst="rect">
            <a:avLst/>
          </a:prstGeom>
          <a:noFill/>
        </p:spPr>
        <p:txBody>
          <a:bodyPr wrap="none" rtlCol="0">
            <a:spAutoFit/>
          </a:bodyPr>
          <a:lstStyle/>
          <a:p>
            <a:r>
              <a:rPr lang="en-US" sz="1000" dirty="0" err="1"/>
              <a:t>Fuente</a:t>
            </a:r>
            <a:r>
              <a:rPr lang="en-US" sz="1000" dirty="0"/>
              <a:t>: Rossi &amp; </a:t>
            </a:r>
            <a:r>
              <a:rPr lang="en-US" sz="1000" dirty="0" err="1"/>
              <a:t>Reichenbach</a:t>
            </a:r>
            <a:r>
              <a:rPr lang="en-US" sz="1000" dirty="0"/>
              <a:t> (2016)</a:t>
            </a:r>
          </a:p>
        </p:txBody>
      </p:sp>
      <p:sp>
        <p:nvSpPr>
          <p:cNvPr id="10" name="CuadroTexto 9"/>
          <p:cNvSpPr txBox="1"/>
          <p:nvPr/>
        </p:nvSpPr>
        <p:spPr>
          <a:xfrm>
            <a:off x="246334" y="1098178"/>
            <a:ext cx="8532440" cy="646331"/>
          </a:xfrm>
          <a:prstGeom prst="rect">
            <a:avLst/>
          </a:prstGeom>
          <a:noFill/>
        </p:spPr>
        <p:txBody>
          <a:bodyPr wrap="square" rtlCol="0">
            <a:spAutoFit/>
          </a:bodyPr>
          <a:lstStyle/>
          <a:p>
            <a:pPr algn="just"/>
            <a:r>
              <a:rPr lang="es-CO" b="1" i="1" dirty="0" err="1"/>
              <a:t>Cutoff</a:t>
            </a:r>
            <a:r>
              <a:rPr lang="es-CO" b="1" i="1" dirty="0"/>
              <a:t> </a:t>
            </a:r>
            <a:r>
              <a:rPr lang="es-CO" b="1" i="1" dirty="0" err="1"/>
              <a:t>value</a:t>
            </a:r>
            <a:r>
              <a:rPr lang="es-CO" dirty="0"/>
              <a:t>: Valor de corte de susceptibilidad que divide el terreno en áreas del No (menor al valor de corte) y áreas del Si (mayor al valor de corte)</a:t>
            </a:r>
          </a:p>
        </p:txBody>
      </p:sp>
    </p:spTree>
    <p:extLst>
      <p:ext uri="{BB962C8B-B14F-4D97-AF65-F5344CB8AC3E}">
        <p14:creationId xmlns:p14="http://schemas.microsoft.com/office/powerpoint/2010/main" val="915335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600/1*pk05QGzoWhCgRiiFbz-oKQ.png">
            <a:extLst>
              <a:ext uri="{FF2B5EF4-FFF2-40B4-BE49-F238E27FC236}">
                <a16:creationId xmlns:a16="http://schemas.microsoft.com/office/drawing/2014/main" id="{180E9589-2924-4A3B-AE81-7445A598F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628800"/>
            <a:ext cx="4385790" cy="4009171"/>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0F659789-A190-4393-8504-E48EF3259A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1063CBE9-59B5-4E94-94A7-518264328AA7}"/>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93AB7255-4940-45D0-96C6-2C5E6F5AE51D}"/>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362404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32EB8-0682-4024-B16A-890D7C370C64}"/>
              </a:ext>
            </a:extLst>
          </p:cNvPr>
          <p:cNvPicPr>
            <a:picLocks noChangeAspect="1"/>
          </p:cNvPicPr>
          <p:nvPr/>
        </p:nvPicPr>
        <p:blipFill>
          <a:blip r:embed="rId2"/>
          <a:stretch>
            <a:fillRect/>
          </a:stretch>
        </p:blipFill>
        <p:spPr>
          <a:xfrm>
            <a:off x="0" y="1035201"/>
            <a:ext cx="9144000" cy="4787597"/>
          </a:xfrm>
          <a:prstGeom prst="rect">
            <a:avLst/>
          </a:prstGeom>
        </p:spPr>
      </p:pic>
      <p:pic>
        <p:nvPicPr>
          <p:cNvPr id="3" name="6 Imagen">
            <a:extLst>
              <a:ext uri="{FF2B5EF4-FFF2-40B4-BE49-F238E27FC236}">
                <a16:creationId xmlns:a16="http://schemas.microsoft.com/office/drawing/2014/main" id="{CBC56516-0F5F-4F79-9631-B35B7E16B3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44624"/>
            <a:ext cx="1316648" cy="524768"/>
          </a:xfrm>
          <a:prstGeom prst="rect">
            <a:avLst/>
          </a:prstGeom>
        </p:spPr>
      </p:pic>
      <p:cxnSp>
        <p:nvCxnSpPr>
          <p:cNvPr id="4" name="Conector recto 6">
            <a:extLst>
              <a:ext uri="{FF2B5EF4-FFF2-40B4-BE49-F238E27FC236}">
                <a16:creationId xmlns:a16="http://schemas.microsoft.com/office/drawing/2014/main" id="{BEB041DC-B539-4B03-8CCF-3FF052BA16CE}"/>
              </a:ext>
            </a:extLst>
          </p:cNvPr>
          <p:cNvCxnSpPr/>
          <p:nvPr/>
        </p:nvCxnSpPr>
        <p:spPr>
          <a:xfrm>
            <a:off x="30708" y="620688"/>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C6B522CD-3B51-46EA-8105-A3DBCF9D7C3A}"/>
              </a:ext>
            </a:extLst>
          </p:cNvPr>
          <p:cNvSpPr txBox="1"/>
          <p:nvPr/>
        </p:nvSpPr>
        <p:spPr>
          <a:xfrm>
            <a:off x="99062" y="44624"/>
            <a:ext cx="3057440" cy="523220"/>
          </a:xfrm>
          <a:prstGeom prst="rect">
            <a:avLst/>
          </a:prstGeom>
          <a:noFill/>
        </p:spPr>
        <p:txBody>
          <a:bodyPr wrap="none" rtlCol="0">
            <a:spAutoFit/>
          </a:bodyPr>
          <a:lstStyle/>
          <a:p>
            <a:r>
              <a:rPr lang="es-CO" sz="2800" b="1" dirty="0"/>
              <a:t>CROSS </a:t>
            </a:r>
            <a:r>
              <a:rPr lang="es-CO" sz="2800" b="1" dirty="0" err="1"/>
              <a:t>VALIDATION</a:t>
            </a:r>
            <a:endParaRPr lang="es-CO" sz="2800" b="1" dirty="0"/>
          </a:p>
        </p:txBody>
      </p:sp>
    </p:spTree>
    <p:extLst>
      <p:ext uri="{BB962C8B-B14F-4D97-AF65-F5344CB8AC3E}">
        <p14:creationId xmlns:p14="http://schemas.microsoft.com/office/powerpoint/2010/main" val="38083711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600/1*Uu-t4pOotRQFoyrfqEvIEg.png">
            <a:extLst>
              <a:ext uri="{FF2B5EF4-FFF2-40B4-BE49-F238E27FC236}">
                <a16:creationId xmlns:a16="http://schemas.microsoft.com/office/drawing/2014/main" id="{58D6B0EA-D643-42CA-B471-B88BD9163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 y="2439591"/>
            <a:ext cx="3771900" cy="16359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800/1*HmVIhSKznoW8tFsCLeQjRw.png">
            <a:extLst>
              <a:ext uri="{FF2B5EF4-FFF2-40B4-BE49-F238E27FC236}">
                <a16:creationId xmlns:a16="http://schemas.microsoft.com/office/drawing/2014/main" id="{E4A5B42B-2351-46AB-ADD0-13C3AC32C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071" y="2134553"/>
            <a:ext cx="2607469" cy="2371725"/>
          </a:xfrm>
          <a:prstGeom prst="rect">
            <a:avLst/>
          </a:prstGeom>
          <a:noFill/>
          <a:extLst>
            <a:ext uri="{909E8E84-426E-40DD-AFC4-6F175D3DCCD1}">
              <a14:hiddenFill xmlns:a14="http://schemas.microsoft.com/office/drawing/2010/main">
                <a:solidFill>
                  <a:srgbClr val="FFFFFF"/>
                </a:solidFill>
              </a14:hiddenFill>
            </a:ext>
          </a:extLst>
        </p:spPr>
      </p:pic>
      <p:pic>
        <p:nvPicPr>
          <p:cNvPr id="7" name="6 Imagen">
            <a:extLst>
              <a:ext uri="{FF2B5EF4-FFF2-40B4-BE49-F238E27FC236}">
                <a16:creationId xmlns:a16="http://schemas.microsoft.com/office/drawing/2014/main" id="{412D9D65-40DA-4584-810E-B089ABEB9C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8" name="Conector recto 3">
            <a:extLst>
              <a:ext uri="{FF2B5EF4-FFF2-40B4-BE49-F238E27FC236}">
                <a16:creationId xmlns:a16="http://schemas.microsoft.com/office/drawing/2014/main" id="{B66832D8-1530-45B2-BE0F-5763E3C4C86C}"/>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9" name="CuadroTexto 7">
            <a:extLst>
              <a:ext uri="{FF2B5EF4-FFF2-40B4-BE49-F238E27FC236}">
                <a16:creationId xmlns:a16="http://schemas.microsoft.com/office/drawing/2014/main" id="{C34B105A-C424-42E9-AFAB-EE79C598CF4F}"/>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859639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images-1.medium.com/max/1600/1*yF8hvKR9eNfqqej2JnVKzg.png">
            <a:extLst>
              <a:ext uri="{FF2B5EF4-FFF2-40B4-BE49-F238E27FC236}">
                <a16:creationId xmlns:a16="http://schemas.microsoft.com/office/drawing/2014/main" id="{A922F18B-84E9-43E0-B3D6-548438662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75" y="2771061"/>
            <a:ext cx="3621881" cy="16930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800/1*-tPXUvvNIZDbqXP0qqYNuQ.png">
            <a:extLst>
              <a:ext uri="{FF2B5EF4-FFF2-40B4-BE49-F238E27FC236}">
                <a16:creationId xmlns:a16="http://schemas.microsoft.com/office/drawing/2014/main" id="{66B051E0-4ECF-43AA-9352-1DE226798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681" y="2294573"/>
            <a:ext cx="2607469" cy="23717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10DC3FFD-AE10-4485-8929-48065ABD5A8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id="{A9483CA0-53B0-488D-BDED-AE189D7E413B}"/>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2716BCBF-0369-414A-9292-CF59614361D8}"/>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34611323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images-1.medium.com/max/1600/1*iLW_BrJZRI0UZSflfMrmZQ.png">
            <a:extLst>
              <a:ext uri="{FF2B5EF4-FFF2-40B4-BE49-F238E27FC236}">
                <a16:creationId xmlns:a16="http://schemas.microsoft.com/office/drawing/2014/main" id="{B674E023-30BE-4EA6-9BA3-BACAF52DB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43" y="2470308"/>
            <a:ext cx="4321041" cy="22308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mages-1.medium.com/max/800/1*k_MPO2Q9bLNH9k4Wlk6v_g.png">
            <a:extLst>
              <a:ext uri="{FF2B5EF4-FFF2-40B4-BE49-F238E27FC236}">
                <a16:creationId xmlns:a16="http://schemas.microsoft.com/office/drawing/2014/main" id="{F0E323D2-AA56-4490-9661-1C4F0CF6E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786" y="2077403"/>
            <a:ext cx="3245638" cy="2952196"/>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C3A80398-D305-4976-9C82-4A0D86A4B1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id="{8FEE32E0-97B7-4B45-86A1-DEA424FBC069}"/>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D732F8A4-E02E-4B6B-BC5D-3390EDA3DD6E}"/>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28579764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images-1.medium.com/max/1600/1*aUZ7H-Lw74KSucoLlj1pgw.png">
            <a:extLst>
              <a:ext uri="{FF2B5EF4-FFF2-40B4-BE49-F238E27FC236}">
                <a16:creationId xmlns:a16="http://schemas.microsoft.com/office/drawing/2014/main" id="{4756729E-ACD8-40D4-B85F-196D55706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8" y="2657475"/>
            <a:ext cx="397192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dn-images-1.medium.com/max/800/1*H7JGQbaa06BUab6tvGNZKg.png">
            <a:extLst>
              <a:ext uri="{FF2B5EF4-FFF2-40B4-BE49-F238E27FC236}">
                <a16:creationId xmlns:a16="http://schemas.microsoft.com/office/drawing/2014/main" id="{AFF95250-7D7F-43F9-A5F5-0D620AC33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801" y="2128838"/>
            <a:ext cx="2607469" cy="2371725"/>
          </a:xfrm>
          <a:prstGeom prst="rect">
            <a:avLst/>
          </a:prstGeom>
          <a:noFill/>
          <a:extLst>
            <a:ext uri="{909E8E84-426E-40DD-AFC4-6F175D3DCCD1}">
              <a14:hiddenFill xmlns:a14="http://schemas.microsoft.com/office/drawing/2010/main">
                <a:solidFill>
                  <a:srgbClr val="FFFFFF"/>
                </a:solidFill>
              </a14:hiddenFill>
            </a:ext>
          </a:extLst>
        </p:spPr>
      </p:pic>
      <p:pic>
        <p:nvPicPr>
          <p:cNvPr id="4" name="6 Imagen">
            <a:extLst>
              <a:ext uri="{FF2B5EF4-FFF2-40B4-BE49-F238E27FC236}">
                <a16:creationId xmlns:a16="http://schemas.microsoft.com/office/drawing/2014/main" id="{2402935D-3AD2-4593-B710-4F674586018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5" name="Conector recto 3">
            <a:extLst>
              <a:ext uri="{FF2B5EF4-FFF2-40B4-BE49-F238E27FC236}">
                <a16:creationId xmlns:a16="http://schemas.microsoft.com/office/drawing/2014/main" id="{94223D3D-A298-4E71-B9D9-4DC9915CBB5F}"/>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6" name="CuadroTexto 7">
            <a:extLst>
              <a:ext uri="{FF2B5EF4-FFF2-40B4-BE49-F238E27FC236}">
                <a16:creationId xmlns:a16="http://schemas.microsoft.com/office/drawing/2014/main" id="{88336902-295E-4BDC-8C9D-87D807EF8644}"/>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Tree>
    <p:extLst>
      <p:ext uri="{BB962C8B-B14F-4D97-AF65-F5344CB8AC3E}">
        <p14:creationId xmlns:p14="http://schemas.microsoft.com/office/powerpoint/2010/main" val="17435404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2400/1*thHBCWlaKWIkouryKBh6Wg.jpeg">
            <a:extLst>
              <a:ext uri="{FF2B5EF4-FFF2-40B4-BE49-F238E27FC236}">
                <a16:creationId xmlns:a16="http://schemas.microsoft.com/office/drawing/2014/main" id="{34FFE79E-7862-4908-9BCE-C00BF7AC0D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564904"/>
            <a:ext cx="9144000" cy="3036094"/>
          </a:xfrm>
          <a:prstGeom prst="rect">
            <a:avLst/>
          </a:prstGeom>
          <a:noFill/>
          <a:extLst>
            <a:ext uri="{909E8E84-426E-40DD-AFC4-6F175D3DCCD1}">
              <a14:hiddenFill xmlns:a14="http://schemas.microsoft.com/office/drawing/2010/main">
                <a:solidFill>
                  <a:srgbClr val="FFFFFF"/>
                </a:solidFill>
              </a14:hiddenFill>
            </a:ext>
          </a:extLst>
        </p:spPr>
      </p:pic>
      <p:pic>
        <p:nvPicPr>
          <p:cNvPr id="3" name="6 Imagen">
            <a:extLst>
              <a:ext uri="{FF2B5EF4-FFF2-40B4-BE49-F238E27FC236}">
                <a16:creationId xmlns:a16="http://schemas.microsoft.com/office/drawing/2014/main" id="{D31921D6-71BA-4CF7-B1C1-B88F32B115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a:extLst>
              <a:ext uri="{FF2B5EF4-FFF2-40B4-BE49-F238E27FC236}">
                <a16:creationId xmlns:a16="http://schemas.microsoft.com/office/drawing/2014/main" id="{797F1509-2B97-4E4B-BC06-D4FB8D4825E6}"/>
              </a:ext>
            </a:extLst>
          </p:cNvPr>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7">
            <a:extLst>
              <a:ext uri="{FF2B5EF4-FFF2-40B4-BE49-F238E27FC236}">
                <a16:creationId xmlns:a16="http://schemas.microsoft.com/office/drawing/2014/main" id="{0599D9E8-6ED1-421D-A052-35A2BD62EB51}"/>
              </a:ext>
            </a:extLst>
          </p:cNvPr>
          <p:cNvSpPr txBox="1"/>
          <p:nvPr/>
        </p:nvSpPr>
        <p:spPr>
          <a:xfrm>
            <a:off x="27509" y="39736"/>
            <a:ext cx="4192686" cy="523220"/>
          </a:xfrm>
          <a:prstGeom prst="rect">
            <a:avLst/>
          </a:prstGeom>
          <a:noFill/>
        </p:spPr>
        <p:txBody>
          <a:bodyPr wrap="none" rtlCol="0">
            <a:spAutoFit/>
          </a:bodyPr>
          <a:lstStyle/>
          <a:p>
            <a:r>
              <a:rPr lang="es-CO" sz="2800" b="1" dirty="0"/>
              <a:t>ÁREA BAJO LA CURVA ROC</a:t>
            </a:r>
          </a:p>
        </p:txBody>
      </p:sp>
      <p:sp>
        <p:nvSpPr>
          <p:cNvPr id="2" name="Rectángulo 1">
            <a:extLst>
              <a:ext uri="{FF2B5EF4-FFF2-40B4-BE49-F238E27FC236}">
                <a16:creationId xmlns:a16="http://schemas.microsoft.com/office/drawing/2014/main" id="{846C0F83-EC93-4D99-87AD-E34D37C42928}"/>
              </a:ext>
            </a:extLst>
          </p:cNvPr>
          <p:cNvSpPr/>
          <p:nvPr/>
        </p:nvSpPr>
        <p:spPr>
          <a:xfrm>
            <a:off x="179512" y="928405"/>
            <a:ext cx="8784976" cy="646331"/>
          </a:xfrm>
          <a:prstGeom prst="rect">
            <a:avLst/>
          </a:prstGeom>
        </p:spPr>
        <p:txBody>
          <a:bodyPr wrap="square">
            <a:spAutoFit/>
          </a:bodyPr>
          <a:lstStyle/>
          <a:p>
            <a:pPr algn="just"/>
            <a:r>
              <a:rPr lang="en-US" dirty="0">
                <a:latin typeface="medium-content-serif-font"/>
              </a:rPr>
              <a:t>It tells you what is the probability that a randomly chosen positive instance is ranked higher than a randomly chosen negative instance</a:t>
            </a:r>
            <a:endParaRPr lang="es-CO" dirty="0"/>
          </a:p>
        </p:txBody>
      </p:sp>
    </p:spTree>
    <p:extLst>
      <p:ext uri="{BB962C8B-B14F-4D97-AF65-F5344CB8AC3E}">
        <p14:creationId xmlns:p14="http://schemas.microsoft.com/office/powerpoint/2010/main" val="17735302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33120" y="758029"/>
            <a:ext cx="6671186" cy="5015334"/>
          </a:xfrm>
          <a:prstGeom prst="rect">
            <a:avLst/>
          </a:prstGeom>
        </p:spPr>
      </p:pic>
      <p:pic>
        <p:nvPicPr>
          <p:cNvPr id="3" name="6 Imagen"/>
          <p:cNvPicPr>
            <a:picLocks noChangeAspect="1"/>
          </p:cNvPicPr>
          <p:nvPr/>
        </p:nvPicPr>
        <p:blipFill rotWithShape="1">
          <a:blip r:embed="rId3"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cxnSp>
        <p:nvCxnSpPr>
          <p:cNvPr id="4" name="Conector recto 3"/>
          <p:cNvCxnSpPr/>
          <p:nvPr/>
        </p:nvCxnSpPr>
        <p:spPr>
          <a:xfrm>
            <a:off x="30708" y="692696"/>
            <a:ext cx="3224284" cy="0"/>
          </a:xfrm>
          <a:prstGeom prst="line">
            <a:avLst/>
          </a:prstGeom>
          <a:ln w="28575"/>
        </p:spPr>
        <p:style>
          <a:lnRef idx="3">
            <a:schemeClr val="dk1"/>
          </a:lnRef>
          <a:fillRef idx="0">
            <a:schemeClr val="dk1"/>
          </a:fillRef>
          <a:effectRef idx="2">
            <a:schemeClr val="dk1"/>
          </a:effectRef>
          <a:fontRef idx="minor">
            <a:schemeClr val="tx1"/>
          </a:fontRef>
        </p:style>
      </p:cxnSp>
      <p:sp>
        <p:nvSpPr>
          <p:cNvPr id="5" name="CuadroTexto 4"/>
          <p:cNvSpPr txBox="1"/>
          <p:nvPr/>
        </p:nvSpPr>
        <p:spPr>
          <a:xfrm>
            <a:off x="99062" y="116632"/>
            <a:ext cx="6854377" cy="523220"/>
          </a:xfrm>
          <a:prstGeom prst="rect">
            <a:avLst/>
          </a:prstGeom>
          <a:noFill/>
        </p:spPr>
        <p:txBody>
          <a:bodyPr wrap="none" rtlCol="0">
            <a:spAutoFit/>
          </a:bodyPr>
          <a:lstStyle/>
          <a:p>
            <a:r>
              <a:rPr lang="es-CO" sz="2800" b="1" dirty="0"/>
              <a:t>DISTANCIA A LA CLASIFICACIÓN PERFECTA (r)</a:t>
            </a:r>
          </a:p>
        </p:txBody>
      </p:sp>
      <p:sp>
        <p:nvSpPr>
          <p:cNvPr id="6" name="CuadroTexto 5"/>
          <p:cNvSpPr txBox="1"/>
          <p:nvPr/>
        </p:nvSpPr>
        <p:spPr>
          <a:xfrm>
            <a:off x="6054693" y="6576666"/>
            <a:ext cx="3089307" cy="246221"/>
          </a:xfrm>
          <a:prstGeom prst="rect">
            <a:avLst/>
          </a:prstGeom>
          <a:noFill/>
        </p:spPr>
        <p:txBody>
          <a:bodyPr wrap="none" rtlCol="0">
            <a:spAutoFit/>
          </a:bodyPr>
          <a:lstStyle/>
          <a:p>
            <a:r>
              <a:rPr lang="es-CO" sz="1000" dirty="0"/>
              <a:t>Tomado de  </a:t>
            </a:r>
            <a:r>
              <a:rPr lang="es-CO" sz="1000" dirty="0" err="1"/>
              <a:t>Garcia-Urquia</a:t>
            </a:r>
            <a:r>
              <a:rPr lang="es-CO" sz="1000" dirty="0"/>
              <a:t> (2015) – Cepeda et al. (2010)</a:t>
            </a:r>
          </a:p>
        </p:txBody>
      </p:sp>
      <p:pic>
        <p:nvPicPr>
          <p:cNvPr id="7" name="Imagen 6"/>
          <p:cNvPicPr>
            <a:picLocks noChangeAspect="1"/>
          </p:cNvPicPr>
          <p:nvPr/>
        </p:nvPicPr>
        <p:blipFill>
          <a:blip r:embed="rId4"/>
          <a:stretch>
            <a:fillRect/>
          </a:stretch>
        </p:blipFill>
        <p:spPr>
          <a:xfrm>
            <a:off x="6027829" y="2276872"/>
            <a:ext cx="2941882" cy="710747"/>
          </a:xfrm>
          <a:prstGeom prst="rect">
            <a:avLst/>
          </a:prstGeom>
        </p:spPr>
      </p:pic>
      <p:pic>
        <p:nvPicPr>
          <p:cNvPr id="8" name="Imagen 7"/>
          <p:cNvPicPr>
            <a:picLocks noChangeAspect="1"/>
          </p:cNvPicPr>
          <p:nvPr/>
        </p:nvPicPr>
        <p:blipFill>
          <a:blip r:embed="rId5"/>
          <a:stretch>
            <a:fillRect/>
          </a:stretch>
        </p:blipFill>
        <p:spPr>
          <a:xfrm>
            <a:off x="6040989" y="2987619"/>
            <a:ext cx="2563459" cy="684503"/>
          </a:xfrm>
          <a:prstGeom prst="rect">
            <a:avLst/>
          </a:prstGeom>
        </p:spPr>
      </p:pic>
      <p:pic>
        <p:nvPicPr>
          <p:cNvPr id="9" name="Imagen 8"/>
          <p:cNvPicPr>
            <a:picLocks noChangeAspect="1"/>
          </p:cNvPicPr>
          <p:nvPr/>
        </p:nvPicPr>
        <p:blipFill>
          <a:blip r:embed="rId6"/>
          <a:stretch>
            <a:fillRect/>
          </a:stretch>
        </p:blipFill>
        <p:spPr>
          <a:xfrm>
            <a:off x="323528" y="5920830"/>
            <a:ext cx="3490300" cy="893307"/>
          </a:xfrm>
          <a:prstGeom prst="rect">
            <a:avLst/>
          </a:prstGeom>
        </p:spPr>
      </p:pic>
      <p:sp>
        <p:nvSpPr>
          <p:cNvPr id="10" name="CuadroTexto 9"/>
          <p:cNvSpPr txBox="1"/>
          <p:nvPr/>
        </p:nvSpPr>
        <p:spPr>
          <a:xfrm>
            <a:off x="251520" y="5773363"/>
            <a:ext cx="4408579" cy="338554"/>
          </a:xfrm>
          <a:prstGeom prst="rect">
            <a:avLst/>
          </a:prstGeom>
          <a:noFill/>
        </p:spPr>
        <p:txBody>
          <a:bodyPr wrap="none" rtlCol="0">
            <a:spAutoFit/>
          </a:bodyPr>
          <a:lstStyle/>
          <a:p>
            <a:r>
              <a:rPr lang="es-CO" sz="1600" dirty="0"/>
              <a:t>Parámetro de la distancia a la clasificación perfecta</a:t>
            </a:r>
          </a:p>
        </p:txBody>
      </p:sp>
    </p:spTree>
    <p:extLst>
      <p:ext uri="{BB962C8B-B14F-4D97-AF65-F5344CB8AC3E}">
        <p14:creationId xmlns:p14="http://schemas.microsoft.com/office/powerpoint/2010/main" val="2875138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5053798" y="2833785"/>
            <a:ext cx="4073773" cy="3786121"/>
          </a:xfrm>
          <a:prstGeom prst="rect">
            <a:avLst/>
          </a:prstGeom>
        </p:spPr>
      </p:pic>
      <p:sp>
        <p:nvSpPr>
          <p:cNvPr id="4" name="Line 3"/>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sp>
        <p:nvSpPr>
          <p:cNvPr id="7" name="CuadroTexto 6"/>
          <p:cNvSpPr txBox="1"/>
          <p:nvPr/>
        </p:nvSpPr>
        <p:spPr>
          <a:xfrm>
            <a:off x="135257" y="694712"/>
            <a:ext cx="8820472" cy="1938992"/>
          </a:xfrm>
          <a:prstGeom prst="rect">
            <a:avLst/>
          </a:prstGeom>
          <a:noFill/>
        </p:spPr>
        <p:txBody>
          <a:bodyPr wrap="square" rtlCol="0">
            <a:spAutoFit/>
          </a:bodyPr>
          <a:lstStyle/>
          <a:p>
            <a:r>
              <a:rPr lang="es-CO" sz="1600" dirty="0"/>
              <a:t>Evalúa la calidad total del modelo: </a:t>
            </a:r>
          </a:p>
          <a:p>
            <a:endParaRPr lang="es-CO" sz="800" dirty="0"/>
          </a:p>
          <a:p>
            <a:pPr marL="285750" indent="-285750">
              <a:buFont typeface="Wingdings" panose="05000000000000000000" pitchFamily="2" charset="2"/>
              <a:buChar char="ü"/>
            </a:pPr>
            <a:r>
              <a:rPr lang="es-CO" sz="1600" dirty="0"/>
              <a:t>Se construye a partir de </a:t>
            </a:r>
            <a:r>
              <a:rPr lang="es-CO" sz="1600" dirty="0" err="1"/>
              <a:t>Sensitivity</a:t>
            </a:r>
            <a:r>
              <a:rPr lang="es-CO" sz="1600" dirty="0"/>
              <a:t> (TP) vs 1-Specificity (FP) a partir de la matriz de confusión creada aplicando diferentes </a:t>
            </a:r>
            <a:r>
              <a:rPr lang="es-CO" sz="1600" dirty="0" err="1"/>
              <a:t>cutoff</a:t>
            </a:r>
            <a:r>
              <a:rPr lang="es-CO" sz="1600" dirty="0"/>
              <a:t>.</a:t>
            </a:r>
          </a:p>
          <a:p>
            <a:pPr marL="285750" indent="-285750">
              <a:buFont typeface="Wingdings" panose="05000000000000000000" pitchFamily="2" charset="2"/>
              <a:buChar char="ü"/>
            </a:pPr>
            <a:r>
              <a:rPr lang="es-CO" sz="1600" dirty="0"/>
              <a:t>AUC </a:t>
            </a:r>
            <a:r>
              <a:rPr lang="es-CO" sz="1600" dirty="0">
                <a:sym typeface="Wingdings" panose="05000000000000000000" pitchFamily="2" charset="2"/>
              </a:rPr>
              <a:t></a:t>
            </a:r>
            <a:r>
              <a:rPr lang="es-CO" sz="1600" dirty="0"/>
              <a:t> mejor desempeño del modelo sobre toda el rango de posibles </a:t>
            </a:r>
            <a:r>
              <a:rPr lang="es-CO" sz="1600" dirty="0" err="1"/>
              <a:t>cutoff</a:t>
            </a:r>
            <a:r>
              <a:rPr lang="es-CO" sz="1600" dirty="0"/>
              <a:t>. Por lo que es independiente del valor de corte (</a:t>
            </a:r>
            <a:r>
              <a:rPr lang="es-CO" sz="1600" dirty="0" err="1"/>
              <a:t>cutoff</a:t>
            </a:r>
            <a:r>
              <a:rPr lang="es-CO" sz="1600" dirty="0"/>
              <a:t>).</a:t>
            </a:r>
          </a:p>
          <a:p>
            <a:pPr marL="285750" indent="-285750">
              <a:buFont typeface="Wingdings" panose="05000000000000000000" pitchFamily="2" charset="2"/>
              <a:buChar char="ü"/>
            </a:pPr>
            <a:r>
              <a:rPr lang="es-CO" sz="1600" dirty="0"/>
              <a:t>Puntos cercanos a la esquina superior derecha corresponden a valores mas bajos de </a:t>
            </a:r>
            <a:r>
              <a:rPr lang="es-CO" sz="1600" dirty="0" err="1"/>
              <a:t>cutoff</a:t>
            </a:r>
            <a:r>
              <a:rPr lang="es-CO" sz="1600" dirty="0"/>
              <a:t>.</a:t>
            </a:r>
          </a:p>
          <a:p>
            <a:pPr marL="285750" indent="-285750">
              <a:buFont typeface="Wingdings" panose="05000000000000000000" pitchFamily="2" charset="2"/>
              <a:buChar char="ü"/>
            </a:pPr>
            <a:r>
              <a:rPr lang="es-CO" sz="1600" dirty="0"/>
              <a:t>Una curva ROC es mejor cuando es mas cercana a la esquina superior izquierda.</a:t>
            </a:r>
          </a:p>
        </p:txBody>
      </p:sp>
      <p:sp>
        <p:nvSpPr>
          <p:cNvPr id="8" name="CuadroTexto 7"/>
          <p:cNvSpPr txBox="1"/>
          <p:nvPr/>
        </p:nvSpPr>
        <p:spPr>
          <a:xfrm>
            <a:off x="6870222" y="6619906"/>
            <a:ext cx="2257349" cy="246221"/>
          </a:xfrm>
          <a:prstGeom prst="rect">
            <a:avLst/>
          </a:prstGeom>
          <a:noFill/>
        </p:spPr>
        <p:txBody>
          <a:bodyPr wrap="none" rtlCol="0">
            <a:spAutoFit/>
          </a:bodyPr>
          <a:lstStyle/>
          <a:p>
            <a:r>
              <a:rPr lang="en-US" sz="1000" dirty="0" err="1"/>
              <a:t>Fuente</a:t>
            </a:r>
            <a:r>
              <a:rPr lang="en-US" sz="1000" dirty="0"/>
              <a:t>: </a:t>
            </a:r>
            <a:r>
              <a:rPr lang="en-US" sz="1000" dirty="0" err="1"/>
              <a:t>Frattini</a:t>
            </a:r>
            <a:r>
              <a:rPr lang="en-US" sz="1000" dirty="0"/>
              <a:t> et al (2010); AGS (2007)</a:t>
            </a:r>
          </a:p>
        </p:txBody>
      </p:sp>
      <p:sp>
        <p:nvSpPr>
          <p:cNvPr id="10" name="Text Box 2"/>
          <p:cNvSpPr txBox="1">
            <a:spLocks noChangeArrowheads="1"/>
          </p:cNvSpPr>
          <p:nvPr/>
        </p:nvSpPr>
        <p:spPr bwMode="auto">
          <a:xfrm>
            <a:off x="113032" y="32966"/>
            <a:ext cx="37875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2400" b="1" dirty="0">
                <a:latin typeface="Arial Narrow" panose="020B0606020202030204" pitchFamily="34" charset="0"/>
              </a:rPr>
              <a:t>ÁREA BAJO LA CURVA (AUC)</a:t>
            </a:r>
            <a:endParaRPr lang="en-US" sz="1600" dirty="0">
              <a:latin typeface="Arial Narrow" panose="020B0606020202030204" pitchFamily="34" charset="0"/>
            </a:endParaRPr>
          </a:p>
        </p:txBody>
      </p:sp>
      <p:pic>
        <p:nvPicPr>
          <p:cNvPr id="3" name="Imagen 2"/>
          <p:cNvPicPr>
            <a:picLocks noChangeAspect="1"/>
          </p:cNvPicPr>
          <p:nvPr/>
        </p:nvPicPr>
        <p:blipFill>
          <a:blip r:embed="rId3"/>
          <a:stretch>
            <a:fillRect/>
          </a:stretch>
        </p:blipFill>
        <p:spPr>
          <a:xfrm>
            <a:off x="151653" y="2833785"/>
            <a:ext cx="4943331" cy="3664847"/>
          </a:xfrm>
          <a:prstGeom prst="rect">
            <a:avLst/>
          </a:prstGeom>
        </p:spPr>
      </p:pic>
      <p:pic>
        <p:nvPicPr>
          <p:cNvPr id="9" name="6 Imagen">
            <a:extLst>
              <a:ext uri="{FF2B5EF4-FFF2-40B4-BE49-F238E27FC236}">
                <a16:creationId xmlns:a16="http://schemas.microsoft.com/office/drawing/2014/main" id="{4FE39C6C-B4C3-4239-BA6C-8C666A1342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39243042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5496" y="1915042"/>
            <a:ext cx="4517504" cy="4324059"/>
          </a:xfrm>
          <a:prstGeom prst="rect">
            <a:avLst/>
          </a:prstGeom>
        </p:spPr>
      </p:pic>
      <p:pic>
        <p:nvPicPr>
          <p:cNvPr id="4" name="Imagen 3"/>
          <p:cNvPicPr>
            <a:picLocks noChangeAspect="1"/>
          </p:cNvPicPr>
          <p:nvPr/>
        </p:nvPicPr>
        <p:blipFill>
          <a:blip r:embed="rId3"/>
          <a:stretch>
            <a:fillRect/>
          </a:stretch>
        </p:blipFill>
        <p:spPr>
          <a:xfrm>
            <a:off x="4416352" y="1939314"/>
            <a:ext cx="4641986" cy="4299787"/>
          </a:xfrm>
          <a:prstGeom prst="rect">
            <a:avLst/>
          </a:prstGeom>
        </p:spPr>
      </p:pic>
      <p:sp>
        <p:nvSpPr>
          <p:cNvPr id="5" name="CuadroTexto 4"/>
          <p:cNvSpPr txBox="1"/>
          <p:nvPr/>
        </p:nvSpPr>
        <p:spPr>
          <a:xfrm>
            <a:off x="839769" y="1415480"/>
            <a:ext cx="2776081" cy="584775"/>
          </a:xfrm>
          <a:prstGeom prst="rect">
            <a:avLst/>
          </a:prstGeom>
          <a:noFill/>
        </p:spPr>
        <p:txBody>
          <a:bodyPr wrap="none" rtlCol="0">
            <a:spAutoFit/>
          </a:bodyPr>
          <a:lstStyle/>
          <a:p>
            <a:pPr algn="ctr"/>
            <a:r>
              <a:rPr lang="es-CO" sz="1600" dirty="0"/>
              <a:t>Curva de Tasa de Éxito</a:t>
            </a:r>
          </a:p>
          <a:p>
            <a:pPr algn="ctr"/>
            <a:r>
              <a:rPr lang="es-CO" sz="1600" dirty="0"/>
              <a:t> (con celdas de entrenamiento)</a:t>
            </a:r>
          </a:p>
        </p:txBody>
      </p:sp>
      <p:sp>
        <p:nvSpPr>
          <p:cNvPr id="6" name="CuadroTexto 5"/>
          <p:cNvSpPr txBox="1"/>
          <p:nvPr/>
        </p:nvSpPr>
        <p:spPr>
          <a:xfrm>
            <a:off x="4909285" y="1412776"/>
            <a:ext cx="3656129" cy="584775"/>
          </a:xfrm>
          <a:prstGeom prst="rect">
            <a:avLst/>
          </a:prstGeom>
          <a:noFill/>
        </p:spPr>
        <p:txBody>
          <a:bodyPr wrap="none" rtlCol="0">
            <a:spAutoFit/>
          </a:bodyPr>
          <a:lstStyle/>
          <a:p>
            <a:pPr algn="ctr"/>
            <a:r>
              <a:rPr lang="es-CO" sz="1600" dirty="0"/>
              <a:t>Curva de Tasa de Predicción</a:t>
            </a:r>
          </a:p>
          <a:p>
            <a:pPr algn="ctr"/>
            <a:r>
              <a:rPr lang="es-CO" sz="1600" dirty="0"/>
              <a:t> (con celdas no usadas en entrenamiento)</a:t>
            </a:r>
          </a:p>
        </p:txBody>
      </p:sp>
      <p:sp>
        <p:nvSpPr>
          <p:cNvPr id="7" name="CuadroTexto 6"/>
          <p:cNvSpPr txBox="1"/>
          <p:nvPr/>
        </p:nvSpPr>
        <p:spPr>
          <a:xfrm>
            <a:off x="5325326" y="6611779"/>
            <a:ext cx="3818674" cy="246221"/>
          </a:xfrm>
          <a:prstGeom prst="rect">
            <a:avLst/>
          </a:prstGeom>
          <a:noFill/>
        </p:spPr>
        <p:txBody>
          <a:bodyPr wrap="none" rtlCol="0">
            <a:spAutoFit/>
          </a:bodyPr>
          <a:lstStyle/>
          <a:p>
            <a:r>
              <a:rPr lang="es-CO" sz="1000" dirty="0"/>
              <a:t>Fuente: </a:t>
            </a:r>
            <a:r>
              <a:rPr lang="es-CO" sz="1000" dirty="0" err="1"/>
              <a:t>Chen</a:t>
            </a:r>
            <a:r>
              <a:rPr lang="es-CO" sz="1000" dirty="0"/>
              <a:t> et al, (2016) en el embalse de las Tres Gargantas (China)</a:t>
            </a:r>
          </a:p>
        </p:txBody>
      </p:sp>
      <p:sp>
        <p:nvSpPr>
          <p:cNvPr id="9" name="Line 3"/>
          <p:cNvSpPr>
            <a:spLocks noChangeShapeType="1"/>
          </p:cNvSpPr>
          <p:nvPr/>
        </p:nvSpPr>
        <p:spPr bwMode="auto">
          <a:xfrm>
            <a:off x="0" y="549275"/>
            <a:ext cx="2771775" cy="0"/>
          </a:xfrm>
          <a:prstGeom prst="line">
            <a:avLst/>
          </a:prstGeom>
          <a:ln>
            <a:headEnd/>
            <a:tailEnd type="oval" w="sm" len="sm"/>
          </a:ln>
        </p:spPr>
        <p:style>
          <a:lnRef idx="2">
            <a:schemeClr val="dk1"/>
          </a:lnRef>
          <a:fillRef idx="0">
            <a:schemeClr val="dk1"/>
          </a:fillRef>
          <a:effectRef idx="1">
            <a:schemeClr val="dk1"/>
          </a:effectRef>
          <a:fontRef idx="minor">
            <a:schemeClr val="tx1"/>
          </a:fontRef>
        </p:style>
        <p:txBody>
          <a:bodyPr/>
          <a:lstStyle/>
          <a:p>
            <a:pPr>
              <a:defRPr/>
            </a:pPr>
            <a:endParaRPr lang="en-US"/>
          </a:p>
        </p:txBody>
      </p:sp>
      <p:sp>
        <p:nvSpPr>
          <p:cNvPr id="10" name="Text Box 2"/>
          <p:cNvSpPr txBox="1">
            <a:spLocks noChangeArrowheads="1"/>
          </p:cNvSpPr>
          <p:nvPr/>
        </p:nvSpPr>
        <p:spPr bwMode="auto">
          <a:xfrm>
            <a:off x="35496" y="37396"/>
            <a:ext cx="61879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4800">
                <a:solidFill>
                  <a:schemeClr val="tx1"/>
                </a:solidFill>
                <a:latin typeface="Times New Roman" panose="02020603050405020304" pitchFamily="18" charset="0"/>
              </a:defRPr>
            </a:lvl1pPr>
            <a:lvl2pPr marL="742950" indent="-285750" eaLnBrk="0" hangingPunct="0">
              <a:defRPr sz="4800">
                <a:solidFill>
                  <a:schemeClr val="tx1"/>
                </a:solidFill>
                <a:latin typeface="Times New Roman" panose="02020603050405020304" pitchFamily="18" charset="0"/>
              </a:defRPr>
            </a:lvl2pPr>
            <a:lvl3pPr marL="1143000" indent="-228600" eaLnBrk="0" hangingPunct="0">
              <a:defRPr sz="4800">
                <a:solidFill>
                  <a:schemeClr val="tx1"/>
                </a:solidFill>
                <a:latin typeface="Times New Roman" panose="02020603050405020304" pitchFamily="18" charset="0"/>
              </a:defRPr>
            </a:lvl3pPr>
            <a:lvl4pPr marL="1600200" indent="-228600" eaLnBrk="0" hangingPunct="0">
              <a:defRPr sz="4800">
                <a:solidFill>
                  <a:schemeClr val="tx1"/>
                </a:solidFill>
                <a:latin typeface="Times New Roman" panose="02020603050405020304" pitchFamily="18" charset="0"/>
              </a:defRPr>
            </a:lvl4pPr>
            <a:lvl5pPr marL="2057400" indent="-228600" eaLnBrk="0" hangingPunct="0">
              <a:defRPr sz="4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800">
                <a:solidFill>
                  <a:schemeClr val="tx1"/>
                </a:solidFill>
                <a:latin typeface="Times New Roman" panose="02020603050405020304" pitchFamily="18" charset="0"/>
              </a:defRPr>
            </a:lvl9pPr>
          </a:lstStyle>
          <a:p>
            <a:pPr algn="just" eaLnBrk="1" hangingPunct="1"/>
            <a:r>
              <a:rPr lang="es-CO" sz="2400" b="1" dirty="0">
                <a:latin typeface="Arial Narrow" panose="020B0606020202030204" pitchFamily="34" charset="0"/>
              </a:rPr>
              <a:t>CURVA ROC: Tasa de Éxito vs Tasa de Predicción</a:t>
            </a:r>
            <a:endParaRPr lang="en-US" sz="1600" dirty="0">
              <a:latin typeface="Arial Narrow" panose="020B0606020202030204" pitchFamily="34" charset="0"/>
            </a:endParaRPr>
          </a:p>
        </p:txBody>
      </p:sp>
      <p:pic>
        <p:nvPicPr>
          <p:cNvPr id="11" name="6 Imagen"/>
          <p:cNvPicPr>
            <a:picLocks noChangeAspect="1"/>
          </p:cNvPicPr>
          <p:nvPr/>
        </p:nvPicPr>
        <p:blipFill rotWithShape="1">
          <a:blip r:embed="rId4" cstate="print">
            <a:extLst>
              <a:ext uri="{28A0092B-C50C-407E-A947-70E740481C1C}">
                <a14:useLocalDpi xmlns:a14="http://schemas.microsoft.com/office/drawing/2010/main" val="0"/>
              </a:ext>
            </a:extLst>
          </a:blip>
          <a:srcRect b="17939"/>
          <a:stretch/>
        </p:blipFill>
        <p:spPr>
          <a:xfrm>
            <a:off x="7827352" y="116632"/>
            <a:ext cx="1316648" cy="524768"/>
          </a:xfrm>
          <a:prstGeom prst="rect">
            <a:avLst/>
          </a:prstGeom>
        </p:spPr>
      </p:pic>
    </p:spTree>
    <p:extLst>
      <p:ext uri="{BB962C8B-B14F-4D97-AF65-F5344CB8AC3E}">
        <p14:creationId xmlns:p14="http://schemas.microsoft.com/office/powerpoint/2010/main" val="3962667510"/>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6723</TotalTime>
  <Words>1409</Words>
  <Application>Microsoft Office PowerPoint</Application>
  <PresentationFormat>Presentación en pantalla (4:3)</PresentationFormat>
  <Paragraphs>188</Paragraphs>
  <Slides>97</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97</vt:i4>
      </vt:variant>
    </vt:vector>
  </HeadingPairs>
  <TitlesOfParts>
    <vt:vector size="107" baseType="lpstr">
      <vt:lpstr>Arial</vt:lpstr>
      <vt:lpstr>Arial Narrow</vt:lpstr>
      <vt:lpstr>Bradley Hand ITC</vt:lpstr>
      <vt:lpstr>Calibri</vt:lpstr>
      <vt:lpstr>Cambria Math</vt:lpstr>
      <vt:lpstr>inherit</vt:lpstr>
      <vt:lpstr>medium-content-serif-font</vt:lpstr>
      <vt:lpstr>SourceSansPro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MAXTER</dc:creator>
  <cp:lastModifiedBy>USUARIO</cp:lastModifiedBy>
  <cp:revision>222</cp:revision>
  <dcterms:created xsi:type="dcterms:W3CDTF">2016-05-28T22:49:15Z</dcterms:created>
  <dcterms:modified xsi:type="dcterms:W3CDTF">2020-05-01T21:48:18Z</dcterms:modified>
</cp:coreProperties>
</file>